
<file path=[Content_Types].xml><?xml version="1.0" encoding="utf-8"?>
<Types xmlns="http://schemas.openxmlformats.org/package/2006/content-types">
  <Default Extension="emf" ContentType="image/x-emf"/>
  <Default Extension="jpe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1"/>
  </p:notesMasterIdLst>
  <p:sldIdLst>
    <p:sldId id="506" r:id="rId2"/>
    <p:sldId id="843" r:id="rId3"/>
    <p:sldId id="511" r:id="rId4"/>
    <p:sldId id="844" r:id="rId5"/>
    <p:sldId id="845" r:id="rId6"/>
    <p:sldId id="570" r:id="rId7"/>
    <p:sldId id="621" r:id="rId8"/>
    <p:sldId id="573" r:id="rId9"/>
    <p:sldId id="574" r:id="rId10"/>
    <p:sldId id="576" r:id="rId11"/>
    <p:sldId id="572" r:id="rId12"/>
    <p:sldId id="578" r:id="rId13"/>
    <p:sldId id="579" r:id="rId14"/>
    <p:sldId id="580" r:id="rId15"/>
    <p:sldId id="593" r:id="rId16"/>
    <p:sldId id="583" r:id="rId17"/>
    <p:sldId id="589" r:id="rId18"/>
    <p:sldId id="590" r:id="rId19"/>
    <p:sldId id="591" r:id="rId20"/>
    <p:sldId id="592" r:id="rId21"/>
    <p:sldId id="588" r:id="rId22"/>
    <p:sldId id="594" r:id="rId23"/>
    <p:sldId id="595" r:id="rId24"/>
    <p:sldId id="596" r:id="rId25"/>
    <p:sldId id="597" r:id="rId26"/>
    <p:sldId id="598" r:id="rId27"/>
    <p:sldId id="599" r:id="rId28"/>
    <p:sldId id="600" r:id="rId29"/>
    <p:sldId id="569" r:id="rId3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44" autoAdjust="0"/>
    <p:restoredTop sz="61701" autoAdjust="0"/>
  </p:normalViewPr>
  <p:slideViewPr>
    <p:cSldViewPr snapToGrid="0">
      <p:cViewPr varScale="1">
        <p:scale>
          <a:sx n="76" d="100"/>
          <a:sy n="76" d="100"/>
        </p:scale>
        <p:origin x="2216" y="19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80BB8C7-C9FE-451A-AFD5-884AA006ED43}" type="datetimeFigureOut">
              <a:rPr lang="en-US" smtClean="0"/>
              <a:t>7/7/21</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1223B2E0-F841-4DF0-86E7-486D3B83D04F}" type="slidenum">
              <a:rPr lang="en-US" smtClean="0"/>
              <a:t>‹#›</a:t>
            </a:fld>
            <a:endParaRPr lang="en-US"/>
          </a:p>
        </p:txBody>
      </p:sp>
    </p:spTree>
    <p:extLst>
      <p:ext uri="{BB962C8B-B14F-4D97-AF65-F5344CB8AC3E}">
        <p14:creationId xmlns:p14="http://schemas.microsoft.com/office/powerpoint/2010/main" val="387941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Last time, we talked about what word embeddings are and why they’re useful,</a:t>
            </a:r>
          </a:p>
          <a:p>
            <a:pPr marL="0" indent="0">
              <a:buFontTx/>
              <a:buNone/>
            </a:pPr>
            <a:r>
              <a:rPr lang="en-US" dirty="0"/>
              <a:t>and then we took a look at VSWEM, a very simple word embedding based model.</a:t>
            </a:r>
          </a:p>
          <a:p>
            <a:pPr marL="0" indent="0">
              <a:buFontTx/>
              <a:buNone/>
            </a:pPr>
            <a:r>
              <a:rPr lang="en-US" dirty="0"/>
              <a:t>Now that we have word embeddings, we can convert text to a sequence of vectors, </a:t>
            </a:r>
          </a:p>
          <a:p>
            <a:pPr marL="0" indent="0">
              <a:buFontTx/>
              <a:buNone/>
            </a:pPr>
            <a:r>
              <a:rPr lang="en-US" dirty="0"/>
              <a:t>making NLP very similar to other sequence and time-series prediction tasks. We’ll explore that in a later lecture.</a:t>
            </a:r>
          </a:p>
          <a:p>
            <a:pPr marL="0" indent="0">
              <a:buFontTx/>
              <a:buNone/>
            </a:pPr>
            <a:endParaRPr lang="en-US" dirty="0"/>
          </a:p>
          <a:p>
            <a:pPr marL="0" indent="0">
              <a:buFontTx/>
              <a:buNone/>
            </a:pPr>
            <a:r>
              <a:rPr lang="en-US" dirty="0"/>
              <a:t>In this lecture, we’ll dig deeper into the question of what word embeddings are</a:t>
            </a:r>
          </a:p>
          <a:p>
            <a:pPr marL="0" indent="0">
              <a:buFontTx/>
              <a:buNone/>
            </a:pPr>
            <a:r>
              <a:rPr lang="en-US" dirty="0"/>
              <a:t>by exploring how they’re learned; and of course, these two things are very closely related.</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93630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getting to this model is our final goal here, but where these word vectors will come from is</a:t>
            </a:r>
            <a:r>
              <a:rPr lang="en-US" i="0" dirty="0"/>
              <a:t> still not clear</a:t>
            </a:r>
            <a:endParaRPr lang="en-US" dirty="0"/>
          </a:p>
        </p:txBody>
      </p:sp>
      <p:sp>
        <p:nvSpPr>
          <p:cNvPr id="4" name="Slide Number Placeholder 3"/>
          <p:cNvSpPr>
            <a:spLocks noGrp="1"/>
          </p:cNvSpPr>
          <p:nvPr>
            <p:ph type="sldNum" sz="quarter" idx="5"/>
          </p:nvPr>
        </p:nvSpPr>
        <p:spPr/>
        <p:txBody>
          <a:bodyPr/>
          <a:lstStyle/>
          <a:p>
            <a:fld id="{1223B2E0-F841-4DF0-86E7-486D3B83D04F}" type="slidenum">
              <a:rPr lang="en-US" smtClean="0"/>
              <a:t>10</a:t>
            </a:fld>
            <a:endParaRPr lang="en-US"/>
          </a:p>
        </p:txBody>
      </p:sp>
    </p:spTree>
    <p:extLst>
      <p:ext uri="{BB962C8B-B14F-4D97-AF65-F5344CB8AC3E}">
        <p14:creationId xmlns:p14="http://schemas.microsoft.com/office/powerpoint/2010/main" val="165053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far we’ve just said it’ll be a logistic regression model, but let’s take a moment to recall what that looks like</a:t>
            </a:r>
          </a:p>
          <a:p>
            <a:r>
              <a:rPr lang="en-US" dirty="0"/>
              <a:t>The input to the model are the features </a:t>
            </a:r>
            <a:r>
              <a:rPr lang="en-US" dirty="0" err="1"/>
              <a:t>x_i</a:t>
            </a:r>
            <a:r>
              <a:rPr lang="en-US" dirty="0"/>
              <a:t>, which in this case will be the vector of attributes, or features, of our input word</a:t>
            </a:r>
          </a:p>
          <a:p>
            <a:endParaRPr lang="en-US" dirty="0"/>
          </a:p>
          <a:p>
            <a:r>
              <a:rPr lang="en-US" dirty="0"/>
              <a:t>Since we have a multi-class rather than a binary problem – remember, we’re predicting the probability that each word in our vocabulary will appear in the context – we’ll multiply our features by matrix of parameters to obtain the log-odds corresponding to each of those vocabulary words.</a:t>
            </a:r>
          </a:p>
          <a:p>
            <a:endParaRPr lang="en-US" dirty="0"/>
          </a:p>
          <a:p>
            <a:r>
              <a:rPr lang="en-US" dirty="0"/>
              <a:t>How many parameters are required to do this? Our parameter matrix will be the number of input features – this is the number of attributes, or dimensions, in our word embeddings – by the number of words in our vocabulary. It’s going to be a very big matrix.</a:t>
            </a:r>
          </a:p>
          <a:p>
            <a:endParaRPr lang="en-US" dirty="0"/>
          </a:p>
          <a:p>
            <a:r>
              <a:rPr lang="en-US" dirty="0"/>
              <a:t>Then, we’ll convert all the log-odds scores to probabilities using the </a:t>
            </a:r>
            <a:r>
              <a:rPr lang="en-US" dirty="0" err="1"/>
              <a:t>softmax</a:t>
            </a:r>
            <a:r>
              <a:rPr lang="en-US" dirty="0"/>
              <a:t> function, shown on the right.</a:t>
            </a:r>
          </a:p>
        </p:txBody>
      </p:sp>
      <p:sp>
        <p:nvSpPr>
          <p:cNvPr id="4" name="Slide Number Placeholder 3"/>
          <p:cNvSpPr>
            <a:spLocks noGrp="1"/>
          </p:cNvSpPr>
          <p:nvPr>
            <p:ph type="sldNum" sz="quarter" idx="10"/>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1085535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let’s take that logistic regression diagram from before and flip it on its side – nothing’s changing in the model, we’re just making it easier to fit everything on our slides</a:t>
            </a:r>
          </a:p>
        </p:txBody>
      </p:sp>
      <p:sp>
        <p:nvSpPr>
          <p:cNvPr id="4" name="Slide Number Placeholder 3"/>
          <p:cNvSpPr>
            <a:spLocks noGrp="1"/>
          </p:cNvSpPr>
          <p:nvPr>
            <p:ph type="sldNum" sz="quarter" idx="10"/>
          </p:nvPr>
        </p:nvSpPr>
        <p:spPr/>
        <p:txBody>
          <a:bodyPr/>
          <a:lstStyle/>
          <a:p>
            <a:fld id="{DB333E9F-084A-8543-BC6F-0AE70009C29B}" type="slidenum">
              <a:rPr lang="en-US" smtClean="0"/>
              <a:t>12</a:t>
            </a:fld>
            <a:endParaRPr lang="en-US"/>
          </a:p>
        </p:txBody>
      </p:sp>
    </p:spTree>
    <p:extLst>
      <p:ext uri="{BB962C8B-B14F-4D97-AF65-F5344CB8AC3E}">
        <p14:creationId xmlns:p14="http://schemas.microsoft.com/office/powerpoint/2010/main" val="3348668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then, instead of our more general notation, we’ll annotate the image to indicate that on the left, we have the vector for the word strolls, in the middle, we have all the log-odds scores for all our vocabulary words, and on the right, we have all the probabilities for all our vocabulary words</a:t>
            </a:r>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3776496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that we have an appropriate set up for predicting context words based on the </a:t>
            </a:r>
            <a:r>
              <a:rPr lang="en-US" i="1" dirty="0"/>
              <a:t>vector</a:t>
            </a:r>
            <a:r>
              <a:rPr lang="en-US" i="0" dirty="0"/>
              <a:t> associated with the input word, let’s take a step back.</a:t>
            </a:r>
          </a:p>
          <a:p>
            <a:r>
              <a:rPr lang="en-US" i="0" dirty="0"/>
              <a:t>We don’t yet have our word vectors, but we do have a way to represent the input word</a:t>
            </a:r>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23712051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We’ll represent our input word the same way we represented sentences in our bag of words lecture, namely by taking a vector of all zeros that’s the length of our vocabulary, then placing a 1 in the position that corresponds to that word. In this case, if ‘strolls’ is the one thousandth word in our vocabulary, we’d put a 1 in position one thousand.</a:t>
            </a:r>
          </a:p>
          <a:p>
            <a:endParaRPr lang="en-US" dirty="0"/>
          </a:p>
          <a:p>
            <a:r>
              <a:rPr lang="en-US" dirty="0"/>
              <a:t>Note that during training, our labels – in this case, the correct context word – are created in the exact same way.</a:t>
            </a:r>
          </a:p>
          <a:p>
            <a:endParaRPr lang="en-US" dirty="0"/>
          </a:p>
          <a:p>
            <a:r>
              <a:rPr lang="en-US" dirty="0"/>
              <a:t>Now we have the bare bones of a model that predicts the likely context word based on the input word – what remains is to choose how we connect the two.</a:t>
            </a:r>
          </a:p>
        </p:txBody>
      </p:sp>
      <p:sp>
        <p:nvSpPr>
          <p:cNvPr id="4" name="Slide Number Placeholder 3"/>
          <p:cNvSpPr>
            <a:spLocks noGrp="1"/>
          </p:cNvSpPr>
          <p:nvPr>
            <p:ph type="sldNum" sz="quarter" idx="10"/>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3980871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Once we’ve chosen how to connect them, we can use that training set we described before – the huge number of pairs, likely billions, of input words and context words.</a:t>
            </a:r>
          </a:p>
        </p:txBody>
      </p:sp>
      <p:sp>
        <p:nvSpPr>
          <p:cNvPr id="4" name="Slide Number Placeholder 3"/>
          <p:cNvSpPr>
            <a:spLocks noGrp="1"/>
          </p:cNvSpPr>
          <p:nvPr>
            <p:ph type="sldNum" sz="quarter" idx="10"/>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20770966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remember, the input and output vectors for this problem are huge – they’re the size of our vocabulary, which will be many thousands of words.</a:t>
            </a:r>
          </a:p>
        </p:txBody>
      </p:sp>
      <p:sp>
        <p:nvSpPr>
          <p:cNvPr id="4" name="Slide Number Placeholder 3"/>
          <p:cNvSpPr>
            <a:spLocks noGrp="1"/>
          </p:cNvSpPr>
          <p:nvPr>
            <p:ph type="sldNum" sz="quarter" idx="10"/>
          </p:nvPr>
        </p:nvSpPr>
        <p:spPr/>
        <p:txBody>
          <a:bodyPr/>
          <a:lstStyle/>
          <a:p>
            <a:fld id="{DB333E9F-084A-8543-BC6F-0AE70009C29B}" type="slidenum">
              <a:rPr lang="en-US" smtClean="0"/>
              <a:t>17</a:t>
            </a:fld>
            <a:endParaRPr lang="en-US"/>
          </a:p>
        </p:txBody>
      </p:sp>
    </p:spTree>
    <p:extLst>
      <p:ext uri="{BB962C8B-B14F-4D97-AF65-F5344CB8AC3E}">
        <p14:creationId xmlns:p14="http://schemas.microsoft.com/office/powerpoint/2010/main" val="1610426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What’s the simplest possible way to connect the input to the output?</a:t>
            </a:r>
          </a:p>
          <a:p>
            <a:r>
              <a:rPr lang="en-US" dirty="0"/>
              <a:t>Well, we could simply connect them directly, as in logistic regression</a:t>
            </a:r>
          </a:p>
          <a:p>
            <a:endParaRPr lang="en-US" dirty="0"/>
          </a:p>
          <a:p>
            <a:r>
              <a:rPr lang="en-US" dirty="0"/>
              <a:t>This seems simple, but will it work?</a:t>
            </a:r>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255326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 problem is that our vocabulary is too large!</a:t>
            </a:r>
          </a:p>
          <a:p>
            <a:r>
              <a:rPr lang="en-US" dirty="0"/>
              <a:t>Let’s suppose we have 50,000 words in our vocabulary, which is about right – it’s estimated that the average native English speaker knows about 25,000 words</a:t>
            </a:r>
          </a:p>
          <a:p>
            <a:endParaRPr lang="en-US" dirty="0"/>
          </a:p>
          <a:p>
            <a:r>
              <a:rPr lang="en-US" dirty="0"/>
              <a:t>we need to connect all 50,000 input words to all 50,000 output words, so the number of parameters is 50,000 squared, </a:t>
            </a:r>
            <a:r>
              <a:rPr lang="en-US" dirty="0" err="1"/>
              <a:t>whcih</a:t>
            </a:r>
            <a:r>
              <a:rPr lang="en-US" dirty="0"/>
              <a:t> is 2.5 billion!</a:t>
            </a:r>
          </a:p>
          <a:p>
            <a:r>
              <a:rPr lang="en-US" dirty="0"/>
              <a:t>A model with 2.5 billion parameters actually might be achievable in 2021, but it wasn’t when word vectors were first created</a:t>
            </a:r>
          </a:p>
          <a:p>
            <a:r>
              <a:rPr lang="en-US" dirty="0"/>
              <a:t>And furthermore, it doesn’t really give us what we’re looking for, which is a compact, numeric vector that represents ‘strolls’</a:t>
            </a:r>
          </a:p>
        </p:txBody>
      </p:sp>
      <p:sp>
        <p:nvSpPr>
          <p:cNvPr id="4" name="Slide Number Placeholder 3"/>
          <p:cNvSpPr>
            <a:spLocks noGrp="1"/>
          </p:cNvSpPr>
          <p:nvPr>
            <p:ph type="sldNum" sz="quarter" idx="10"/>
          </p:nvPr>
        </p:nvSpPr>
        <p:spPr/>
        <p:txBody>
          <a:bodyPr/>
          <a:lstStyle/>
          <a:p>
            <a:fld id="{DB333E9F-084A-8543-BC6F-0AE70009C29B}" type="slidenum">
              <a:rPr lang="en-US" smtClean="0"/>
              <a:t>19</a:t>
            </a:fld>
            <a:endParaRPr lang="en-US"/>
          </a:p>
        </p:txBody>
      </p:sp>
    </p:spTree>
    <p:extLst>
      <p:ext uri="{BB962C8B-B14F-4D97-AF65-F5344CB8AC3E}">
        <p14:creationId xmlns:p14="http://schemas.microsoft.com/office/powerpoint/2010/main" val="1905345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briefly review, recall that a word embedding, also called a word vector, is simply a numeric vector – in other words, an ordered set of numbers – that is associated with a particular word.</a:t>
            </a:r>
          </a:p>
          <a:p>
            <a:endParaRPr lang="en-US" dirty="0"/>
          </a:p>
          <a:p>
            <a:r>
              <a:rPr lang="en-US" dirty="0"/>
              <a:t>Each word is associated with exactly one vector – it’s a different vector for each word. If we’re working in Python, we can store all the pairs of words and their associated word vectors in a dictionary, which allows us to look up the vector for each word in our text.</a:t>
            </a:r>
          </a:p>
          <a:p>
            <a:endParaRPr lang="en-US" dirty="0"/>
          </a:p>
          <a:p>
            <a:r>
              <a:rPr lang="en-US" dirty="0"/>
              <a:t>So, if we have the sentence ‘this is a sentence’, we can look up the vectors associated with each of these words individually and line them up in order, so that our sequence of words is converted to a sequence of vectors.</a:t>
            </a:r>
          </a:p>
          <a:p>
            <a:endParaRPr lang="en-US" dirty="0"/>
          </a:p>
          <a:p>
            <a:r>
              <a:rPr lang="en-US" dirty="0"/>
              <a:t>The question for today is: where do these vectors come from? And the answer, as usual, is that we’re going to learn them from data – but we're going to take a look at how.</a:t>
            </a:r>
          </a:p>
        </p:txBody>
      </p:sp>
      <p:sp>
        <p:nvSpPr>
          <p:cNvPr id="4" name="Slide Number Placeholder 3"/>
          <p:cNvSpPr>
            <a:spLocks noGrp="1"/>
          </p:cNvSpPr>
          <p:nvPr>
            <p:ph type="sldNum" sz="quarter" idx="5"/>
          </p:nvPr>
        </p:nvSpPr>
        <p:spPr/>
        <p:txBody>
          <a:bodyPr/>
          <a:lstStyle/>
          <a:p>
            <a:fld id="{1223B2E0-F841-4DF0-86E7-486D3B83D04F}" type="slidenum">
              <a:rPr lang="en-US" smtClean="0"/>
              <a:t>2</a:t>
            </a:fld>
            <a:endParaRPr lang="en-US"/>
          </a:p>
        </p:txBody>
      </p:sp>
    </p:spTree>
    <p:extLst>
      <p:ext uri="{BB962C8B-B14F-4D97-AF65-F5344CB8AC3E}">
        <p14:creationId xmlns:p14="http://schemas.microsoft.com/office/powerpoint/2010/main" val="18152332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what’s the next simplest thing we might consider?</a:t>
            </a:r>
          </a:p>
          <a:p>
            <a:r>
              <a:rPr lang="en-US" dirty="0"/>
              <a:t>Well, we could have a single hidden layer of size H, where H is much smaller than 50k – maybe something like 100.</a:t>
            </a:r>
          </a:p>
          <a:p>
            <a:endParaRPr lang="en-US" dirty="0"/>
          </a:p>
          <a:p>
            <a:r>
              <a:rPr lang="en-US" dirty="0"/>
              <a:t>How many parameters would be in such a model? Well, there would be V x H connections in the first layer – we’re connecting each vocabulary word to each of our hidden units – and there would be H x V connections in the second layer – we’re connecting each hidden unit to the log-odds corresponding to each context word.</a:t>
            </a:r>
          </a:p>
          <a:p>
            <a:endParaRPr lang="en-US" dirty="0"/>
          </a:p>
          <a:p>
            <a:r>
              <a:rPr lang="en-US" dirty="0"/>
              <a:t>For a vocabulary of size 50k and hidden layer of size 100, this gives us 10 million parameters, which is still big, but much less than 2.5 billion.</a:t>
            </a:r>
          </a:p>
        </p:txBody>
      </p:sp>
      <p:sp>
        <p:nvSpPr>
          <p:cNvPr id="4" name="Slide Number Placeholder 3"/>
          <p:cNvSpPr>
            <a:spLocks noGrp="1"/>
          </p:cNvSpPr>
          <p:nvPr>
            <p:ph type="sldNum" sz="quarter" idx="10"/>
          </p:nvPr>
        </p:nvSpPr>
        <p:spPr/>
        <p:txBody>
          <a:bodyPr/>
          <a:lstStyle/>
          <a:p>
            <a:fld id="{DB333E9F-084A-8543-BC6F-0AE70009C29B}" type="slidenum">
              <a:rPr lang="en-US" smtClean="0"/>
              <a:t>20</a:t>
            </a:fld>
            <a:endParaRPr lang="en-US"/>
          </a:p>
        </p:txBody>
      </p:sp>
    </p:spTree>
    <p:extLst>
      <p:ext uri="{BB962C8B-B14F-4D97-AF65-F5344CB8AC3E}">
        <p14:creationId xmlns:p14="http://schemas.microsoft.com/office/powerpoint/2010/main" val="41339522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let’s try it – here’s the architecture we have in mind, with 10 million parameters</a:t>
            </a:r>
          </a:p>
        </p:txBody>
      </p:sp>
      <p:sp>
        <p:nvSpPr>
          <p:cNvPr id="4" name="Slide Number Placeholder 3"/>
          <p:cNvSpPr>
            <a:spLocks noGrp="1"/>
          </p:cNvSpPr>
          <p:nvPr>
            <p:ph type="sldNum" sz="quarter" idx="10"/>
          </p:nvPr>
        </p:nvSpPr>
        <p:spPr/>
        <p:txBody>
          <a:bodyPr/>
          <a:lstStyle/>
          <a:p>
            <a:fld id="{DB333E9F-084A-8543-BC6F-0AE70009C29B}" type="slidenum">
              <a:rPr lang="en-US" smtClean="0"/>
              <a:t>21</a:t>
            </a:fld>
            <a:endParaRPr lang="en-US"/>
          </a:p>
        </p:txBody>
      </p:sp>
    </p:spTree>
    <p:extLst>
      <p:ext uri="{BB962C8B-B14F-4D97-AF65-F5344CB8AC3E}">
        <p14:creationId xmlns:p14="http://schemas.microsoft.com/office/powerpoint/2010/main" val="3244375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We’ll train it using all those training examples we collected from Wikipedia – those {input word, context word} pairs – to minimize the cross-entropy loss between the true context word and the predicted probabilities.</a:t>
            </a:r>
          </a:p>
        </p:txBody>
      </p:sp>
      <p:sp>
        <p:nvSpPr>
          <p:cNvPr id="4" name="Slide Number Placeholder 3"/>
          <p:cNvSpPr>
            <a:spLocks noGrp="1"/>
          </p:cNvSpPr>
          <p:nvPr>
            <p:ph type="sldNum" sz="quarter" idx="10"/>
          </p:nvPr>
        </p:nvSpPr>
        <p:spPr/>
        <p:txBody>
          <a:bodyPr/>
          <a:lstStyle/>
          <a:p>
            <a:fld id="{DB333E9F-084A-8543-BC6F-0AE70009C29B}" type="slidenum">
              <a:rPr lang="en-US" smtClean="0"/>
              <a:t>22</a:t>
            </a:fld>
            <a:endParaRPr lang="en-US"/>
          </a:p>
        </p:txBody>
      </p:sp>
    </p:spTree>
    <p:extLst>
      <p:ext uri="{BB962C8B-B14F-4D97-AF65-F5344CB8AC3E}">
        <p14:creationId xmlns:p14="http://schemas.microsoft.com/office/powerpoint/2010/main" val="1439101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are two matrices of parameters in this model – we’ll call the first matrix W, and the second B</a:t>
            </a:r>
          </a:p>
        </p:txBody>
      </p:sp>
      <p:sp>
        <p:nvSpPr>
          <p:cNvPr id="4" name="Slide Number Placeholder 3"/>
          <p:cNvSpPr>
            <a:spLocks noGrp="1"/>
          </p:cNvSpPr>
          <p:nvPr>
            <p:ph type="sldNum" sz="quarter" idx="10"/>
          </p:nvPr>
        </p:nvSpPr>
        <p:spPr/>
        <p:txBody>
          <a:bodyPr/>
          <a:lstStyle/>
          <a:p>
            <a:fld id="{DB333E9F-084A-8543-BC6F-0AE70009C29B}" type="slidenum">
              <a:rPr lang="en-US" smtClean="0"/>
              <a:t>23</a:t>
            </a:fld>
            <a:endParaRPr lang="en-US"/>
          </a:p>
        </p:txBody>
      </p:sp>
    </p:spTree>
    <p:extLst>
      <p:ext uri="{BB962C8B-B14F-4D97-AF65-F5344CB8AC3E}">
        <p14:creationId xmlns:p14="http://schemas.microsoft.com/office/powerpoint/2010/main" val="1992224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And now, if we step back, we see that the right side of this model looks like the logistic regression model we initially wanted…</a:t>
            </a:r>
          </a:p>
          <a:p>
            <a:endParaRPr lang="en-US" dirty="0"/>
          </a:p>
          <a:p>
            <a:r>
              <a:rPr lang="en-US" dirty="0"/>
              <a:t>The matrix W maps our input word to a small number of features, or attributes – and these features are used in turn to predict which context words are likely vs unlikely.</a:t>
            </a:r>
          </a:p>
          <a:p>
            <a:endParaRPr lang="en-US" dirty="0"/>
          </a:p>
          <a:p>
            <a:r>
              <a:rPr lang="en-US" dirty="0"/>
              <a:t>These features, or attributes – these are exactly what we were looking for – they’re attributes associated with the input word that allow us to predict its context. This is our word vector.</a:t>
            </a:r>
          </a:p>
        </p:txBody>
      </p:sp>
      <p:sp>
        <p:nvSpPr>
          <p:cNvPr id="4" name="Slide Number Placeholder 3"/>
          <p:cNvSpPr>
            <a:spLocks noGrp="1"/>
          </p:cNvSpPr>
          <p:nvPr>
            <p:ph type="sldNum" sz="quarter" idx="10"/>
          </p:nvPr>
        </p:nvSpPr>
        <p:spPr/>
        <p:txBody>
          <a:bodyPr/>
          <a:lstStyle/>
          <a:p>
            <a:fld id="{DB333E9F-084A-8543-BC6F-0AE70009C29B}" type="slidenum">
              <a:rPr lang="en-US" smtClean="0"/>
              <a:t>24</a:t>
            </a:fld>
            <a:endParaRPr lang="en-US"/>
          </a:p>
        </p:txBody>
      </p:sp>
    </p:spTree>
    <p:extLst>
      <p:ext uri="{BB962C8B-B14F-4D97-AF65-F5344CB8AC3E}">
        <p14:creationId xmlns:p14="http://schemas.microsoft.com/office/powerpoint/2010/main" val="1400928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Now if we think about W, finding this vector gets even a little bit easier.</a:t>
            </a:r>
          </a:p>
          <a:p>
            <a:r>
              <a:rPr lang="en-US" dirty="0"/>
              <a:t>Because when we multiply by our one-hot representation of the input word – again, this is a vector with zeros everywhere, except there’ s a 1 in position corresponding to our vocabulary word -- we’ll call that position I</a:t>
            </a:r>
          </a:p>
          <a:p>
            <a:endParaRPr lang="en-US" dirty="0"/>
          </a:p>
          <a:p>
            <a:r>
              <a:rPr lang="en-US" dirty="0"/>
              <a:t>When we do that multiplication, it’s simply selecting the </a:t>
            </a:r>
            <a:r>
              <a:rPr lang="en-US" dirty="0" err="1"/>
              <a:t>ith</a:t>
            </a:r>
            <a:r>
              <a:rPr lang="en-US" dirty="0"/>
              <a:t> column of our parameter matrix W</a:t>
            </a:r>
          </a:p>
        </p:txBody>
      </p:sp>
      <p:sp>
        <p:nvSpPr>
          <p:cNvPr id="4" name="Slide Number Placeholder 3"/>
          <p:cNvSpPr>
            <a:spLocks noGrp="1"/>
          </p:cNvSpPr>
          <p:nvPr>
            <p:ph type="sldNum" sz="quarter" idx="10"/>
          </p:nvPr>
        </p:nvSpPr>
        <p:spPr/>
        <p:txBody>
          <a:bodyPr/>
          <a:lstStyle/>
          <a:p>
            <a:fld id="{DB333E9F-084A-8543-BC6F-0AE70009C29B}" type="slidenum">
              <a:rPr lang="en-US" smtClean="0"/>
              <a:t>25</a:t>
            </a:fld>
            <a:endParaRPr lang="en-US"/>
          </a:p>
        </p:txBody>
      </p:sp>
    </p:spTree>
    <p:extLst>
      <p:ext uri="{BB962C8B-B14F-4D97-AF65-F5344CB8AC3E}">
        <p14:creationId xmlns:p14="http://schemas.microsoft.com/office/powerpoint/2010/main" val="3021012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zooming in on W – it’s a matrix with H rows and V columns, where V is the size of our vocabulary. And the vector we get when our input is our </a:t>
            </a:r>
            <a:r>
              <a:rPr lang="en-US" dirty="0" err="1"/>
              <a:t>ith</a:t>
            </a:r>
            <a:r>
              <a:rPr lang="en-US" dirty="0"/>
              <a:t> vocabulary word is simply the </a:t>
            </a:r>
            <a:r>
              <a:rPr lang="en-US" dirty="0" err="1"/>
              <a:t>ith</a:t>
            </a:r>
            <a:r>
              <a:rPr lang="en-US" dirty="0"/>
              <a:t> column of this matrix</a:t>
            </a:r>
          </a:p>
        </p:txBody>
      </p:sp>
      <p:sp>
        <p:nvSpPr>
          <p:cNvPr id="4" name="Slide Number Placeholder 3"/>
          <p:cNvSpPr>
            <a:spLocks noGrp="1"/>
          </p:cNvSpPr>
          <p:nvPr>
            <p:ph type="sldNum" sz="quarter" idx="10"/>
          </p:nvPr>
        </p:nvSpPr>
        <p:spPr/>
        <p:txBody>
          <a:bodyPr/>
          <a:lstStyle/>
          <a:p>
            <a:fld id="{DB333E9F-084A-8543-BC6F-0AE70009C29B}" type="slidenum">
              <a:rPr lang="en-US" smtClean="0"/>
              <a:t>26</a:t>
            </a:fld>
            <a:endParaRPr lang="en-US"/>
          </a:p>
        </p:txBody>
      </p:sp>
    </p:spTree>
    <p:extLst>
      <p:ext uri="{BB962C8B-B14F-4D97-AF65-F5344CB8AC3E}">
        <p14:creationId xmlns:p14="http://schemas.microsoft.com/office/powerpoint/2010/main" val="488127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Which is shown here.</a:t>
            </a:r>
          </a:p>
          <a:p>
            <a:endParaRPr lang="en-US" dirty="0"/>
          </a:p>
          <a:p>
            <a:r>
              <a:rPr lang="en-US" dirty="0"/>
              <a:t>This </a:t>
            </a:r>
            <a:r>
              <a:rPr lang="en-US" dirty="0" err="1"/>
              <a:t>ith</a:t>
            </a:r>
            <a:r>
              <a:rPr lang="en-US" dirty="0"/>
              <a:t> column – this is the word vector corresponding to word </a:t>
            </a:r>
            <a:r>
              <a:rPr lang="en-US" dirty="0" err="1"/>
              <a:t>i</a:t>
            </a:r>
            <a:r>
              <a:rPr lang="en-US" dirty="0"/>
              <a:t> in our vocabulary.</a:t>
            </a:r>
          </a:p>
        </p:txBody>
      </p:sp>
      <p:sp>
        <p:nvSpPr>
          <p:cNvPr id="4" name="Slide Number Placeholder 3"/>
          <p:cNvSpPr>
            <a:spLocks noGrp="1"/>
          </p:cNvSpPr>
          <p:nvPr>
            <p:ph type="sldNum" sz="quarter" idx="10"/>
          </p:nvPr>
        </p:nvSpPr>
        <p:spPr/>
        <p:txBody>
          <a:bodyPr/>
          <a:lstStyle/>
          <a:p>
            <a:fld id="{DB333E9F-084A-8543-BC6F-0AE70009C29B}" type="slidenum">
              <a:rPr lang="en-US" smtClean="0"/>
              <a:t>27</a:t>
            </a:fld>
            <a:endParaRPr lang="en-US"/>
          </a:p>
        </p:txBody>
      </p:sp>
    </p:spTree>
    <p:extLst>
      <p:ext uri="{BB962C8B-B14F-4D97-AF65-F5344CB8AC3E}">
        <p14:creationId xmlns:p14="http://schemas.microsoft.com/office/powerpoint/2010/main" val="3589583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 that’s it! Now we have a compact set of attributes for each vocabulary word that suffices to predict the other words that are likely to be nearby!</a:t>
            </a:r>
          </a:p>
          <a:p>
            <a:endParaRPr lang="en-US" dirty="0"/>
          </a:p>
          <a:p>
            <a:r>
              <a:rPr lang="en-US" dirty="0"/>
              <a:t>If the vectors are similar, the predicted context words will be similar!</a:t>
            </a:r>
          </a:p>
          <a:p>
            <a:r>
              <a:rPr lang="en-US" dirty="0"/>
              <a:t>If the vectors are different, the predicted context words will be different!</a:t>
            </a:r>
          </a:p>
          <a:p>
            <a:endParaRPr lang="en-US" dirty="0"/>
          </a:p>
          <a:p>
            <a:r>
              <a:rPr lang="en-US" dirty="0"/>
              <a:t>And the degree of difference in two word vectors depends on the degree of difference in the average context for those two words</a:t>
            </a:r>
          </a:p>
          <a:p>
            <a:endParaRPr lang="en-US" dirty="0"/>
          </a:p>
          <a:p>
            <a:r>
              <a:rPr lang="en-US" dirty="0"/>
              <a:t>We can think of these vectors of a ‘dense representation’ of the likely context, meaning that it’s a small number of numeric values that allows us to predict all those context words</a:t>
            </a:r>
          </a:p>
          <a:p>
            <a:endParaRPr lang="en-US" dirty="0"/>
          </a:p>
          <a:p>
            <a:r>
              <a:rPr lang="en-US" dirty="0"/>
              <a:t>This is what is meant by saying that we’re defining words in terms of the context in which they appear.</a:t>
            </a:r>
          </a:p>
        </p:txBody>
      </p:sp>
      <p:sp>
        <p:nvSpPr>
          <p:cNvPr id="4" name="Slide Number Placeholder 3"/>
          <p:cNvSpPr>
            <a:spLocks noGrp="1"/>
          </p:cNvSpPr>
          <p:nvPr>
            <p:ph type="sldNum" sz="quarter" idx="10"/>
          </p:nvPr>
        </p:nvSpPr>
        <p:spPr/>
        <p:txBody>
          <a:bodyPr/>
          <a:lstStyle/>
          <a:p>
            <a:fld id="{DB333E9F-084A-8543-BC6F-0AE70009C29B}" type="slidenum">
              <a:rPr lang="en-US" smtClean="0"/>
              <a:t>28</a:t>
            </a:fld>
            <a:endParaRPr lang="en-US"/>
          </a:p>
        </p:txBody>
      </p:sp>
    </p:spTree>
    <p:extLst>
      <p:ext uri="{BB962C8B-B14F-4D97-AF65-F5344CB8AC3E}">
        <p14:creationId xmlns:p14="http://schemas.microsoft.com/office/powerpoint/2010/main" val="2974419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summary:</a:t>
            </a:r>
          </a:p>
        </p:txBody>
      </p:sp>
      <p:sp>
        <p:nvSpPr>
          <p:cNvPr id="4" name="Slide Number Placeholder 3"/>
          <p:cNvSpPr>
            <a:spLocks noGrp="1"/>
          </p:cNvSpPr>
          <p:nvPr>
            <p:ph type="sldNum" sz="quarter" idx="5"/>
          </p:nvPr>
        </p:nvSpPr>
        <p:spPr/>
        <p:txBody>
          <a:bodyPr/>
          <a:lstStyle/>
          <a:p>
            <a:fld id="{1223B2E0-F841-4DF0-86E7-486D3B83D04F}" type="slidenum">
              <a:rPr lang="en-US" smtClean="0"/>
              <a:t>29</a:t>
            </a:fld>
            <a:endParaRPr lang="en-US"/>
          </a:p>
        </p:txBody>
      </p:sp>
    </p:spTree>
    <p:extLst>
      <p:ext uri="{BB962C8B-B14F-4D97-AF65-F5344CB8AC3E}">
        <p14:creationId xmlns:p14="http://schemas.microsoft.com/office/powerpoint/2010/main" val="2900484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Recall that word vectors for words with similar meanings tend to be close together, and the word vectors for words with different meanings tend to be further apart, so that the distance between word vectors is a measure of the degree of difference in meaning.</a:t>
            </a:r>
          </a:p>
        </p:txBody>
      </p:sp>
      <p:sp>
        <p:nvSpPr>
          <p:cNvPr id="4" name="Slide Number Placeholder 3"/>
          <p:cNvSpPr>
            <a:spLocks noGrp="1"/>
          </p:cNvSpPr>
          <p:nvPr>
            <p:ph type="sldNum" sz="quarter" idx="5"/>
          </p:nvPr>
        </p:nvSpPr>
        <p:spPr/>
        <p:txBody>
          <a:bodyPr/>
          <a:lstStyle/>
          <a:p>
            <a:fld id="{DB333E9F-084A-8543-BC6F-0AE70009C29B}" type="slidenum">
              <a:rPr lang="en-US" smtClean="0"/>
              <a:t>3</a:t>
            </a:fld>
            <a:endParaRPr lang="en-US"/>
          </a:p>
        </p:txBody>
      </p:sp>
    </p:spTree>
    <p:extLst>
      <p:ext uri="{BB962C8B-B14F-4D97-AF65-F5344CB8AC3E}">
        <p14:creationId xmlns:p14="http://schemas.microsoft.com/office/powerpoint/2010/main" val="3712132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preview of how we’ll set up the learning problem, I mentioned that we can actually define words by their contexts. If it always makes sense to substitute one word for another in every context in which it might appear, those words are likely to be similar; and if it almost never makes sense, those words are likely to be quite different.</a:t>
            </a:r>
          </a:p>
          <a:p>
            <a:endParaRPr lang="en-US" dirty="0"/>
          </a:p>
          <a:p>
            <a:r>
              <a:rPr lang="en-US" dirty="0"/>
              <a:t>Looking at the example on the slide, the contexts in which the word ‘woman’ appears in normal, written English will be quite different from the contexts in which the word ‘concept’ appears.</a:t>
            </a:r>
          </a:p>
          <a:p>
            <a:endParaRPr lang="en-US" dirty="0"/>
          </a:p>
          <a:p>
            <a:r>
              <a:rPr lang="en-US" dirty="0"/>
              <a:t>And to make this idea a little more precise, let’s define the context of a word, in a text passage, as the set of words surrounding it. We could look at adjacent words only, or we could look at a slightly wider window of size 5, for instance.</a:t>
            </a:r>
          </a:p>
        </p:txBody>
      </p:sp>
      <p:sp>
        <p:nvSpPr>
          <p:cNvPr id="4" name="Slide Number Placeholder 3"/>
          <p:cNvSpPr>
            <a:spLocks noGrp="1"/>
          </p:cNvSpPr>
          <p:nvPr>
            <p:ph type="sldNum" sz="quarter" idx="5"/>
          </p:nvPr>
        </p:nvSpPr>
        <p:spPr/>
        <p:txBody>
          <a:bodyPr/>
          <a:lstStyle/>
          <a:p>
            <a:fld id="{1223B2E0-F841-4DF0-86E7-486D3B83D04F}" type="slidenum">
              <a:rPr lang="en-US" smtClean="0"/>
              <a:t>4</a:t>
            </a:fld>
            <a:endParaRPr lang="en-US"/>
          </a:p>
        </p:txBody>
      </p:sp>
    </p:spTree>
    <p:extLst>
      <p:ext uri="{BB962C8B-B14F-4D97-AF65-F5344CB8AC3E}">
        <p14:creationId xmlns:p14="http://schemas.microsoft.com/office/powerpoint/2010/main" val="14258525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more like the way a child might learn word meanings rather than an adult. As an adult, we often learn new words based on a definition, which requires us to already understand the meaning of the words used in that definition. In contrast, a child learns word meanings by listening to words in context – as well as by speaking and being corrected as needed, but we won’t worry about that for now.</a:t>
            </a:r>
          </a:p>
        </p:txBody>
      </p:sp>
      <p:sp>
        <p:nvSpPr>
          <p:cNvPr id="4" name="Slide Number Placeholder 3"/>
          <p:cNvSpPr>
            <a:spLocks noGrp="1"/>
          </p:cNvSpPr>
          <p:nvPr>
            <p:ph type="sldNum" sz="quarter" idx="5"/>
          </p:nvPr>
        </p:nvSpPr>
        <p:spPr/>
        <p:txBody>
          <a:bodyPr/>
          <a:lstStyle/>
          <a:p>
            <a:fld id="{1223B2E0-F841-4DF0-86E7-486D3B83D04F}" type="slidenum">
              <a:rPr lang="en-US" smtClean="0"/>
              <a:t>5</a:t>
            </a:fld>
            <a:endParaRPr lang="en-US"/>
          </a:p>
        </p:txBody>
      </p:sp>
    </p:spTree>
    <p:extLst>
      <p:ext uri="{BB962C8B-B14F-4D97-AF65-F5344CB8AC3E}">
        <p14:creationId xmlns:p14="http://schemas.microsoft.com/office/powerpoint/2010/main" val="2965920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set up the learning problem? Informally, we’re defining words based on context.</a:t>
            </a:r>
          </a:p>
          <a:p>
            <a:r>
              <a:rPr lang="en-US" dirty="0"/>
              <a:t>But to make that idea precise, let’s create a predictive model that encapsulates that intuition.</a:t>
            </a:r>
          </a:p>
          <a:p>
            <a:r>
              <a:rPr lang="en-US" dirty="0"/>
              <a:t>What we’d like to have is, for each word, a vector that allows us to </a:t>
            </a:r>
            <a:r>
              <a:rPr lang="en-US" i="1" dirty="0"/>
              <a:t>predict</a:t>
            </a:r>
            <a:r>
              <a:rPr lang="en-US" i="0" dirty="0"/>
              <a:t> which other words are likely to be nearby, and which words are not</a:t>
            </a:r>
          </a:p>
          <a:p>
            <a:r>
              <a:rPr lang="en-US" i="0" dirty="0"/>
              <a:t>In the example on the slide, we’d like to have a vector for the word ‘strolls’ that allows us to predict which words are likely to be found in its immediate context. The predicted probability of ‘woman’ should be fairly high, and the predicted probability of ‘concept’ should be very low</a:t>
            </a:r>
          </a:p>
          <a:p>
            <a:endParaRPr lang="en-US" i="0" dirty="0"/>
          </a:p>
          <a:p>
            <a:r>
              <a:rPr lang="en-US" i="0" dirty="0"/>
              <a:t>We’ll need predictions for each word in our vocabulary – again, this is the complete list of words we’re interested in, and for which we’d like to have word vectors. For each of those words, our model will predict the probability that that word will appear in the context of the word ‘strolls’, in this case</a:t>
            </a:r>
          </a:p>
          <a:p>
            <a:endParaRPr lang="en-US" i="0" dirty="0"/>
          </a:p>
          <a:p>
            <a:r>
              <a:rPr lang="en-US" i="0" dirty="0"/>
              <a:t>With this goal in mind, let’s consider how to set up our prediction task</a:t>
            </a:r>
            <a:endParaRPr lang="en-US" dirty="0"/>
          </a:p>
        </p:txBody>
      </p:sp>
      <p:sp>
        <p:nvSpPr>
          <p:cNvPr id="4" name="Slide Number Placeholder 3"/>
          <p:cNvSpPr>
            <a:spLocks noGrp="1"/>
          </p:cNvSpPr>
          <p:nvPr>
            <p:ph type="sldNum" sz="quarter" idx="5"/>
          </p:nvPr>
        </p:nvSpPr>
        <p:spPr/>
        <p:txBody>
          <a:bodyPr/>
          <a:lstStyle/>
          <a:p>
            <a:fld id="{1223B2E0-F841-4DF0-86E7-486D3B83D04F}" type="slidenum">
              <a:rPr lang="en-US" smtClean="0"/>
              <a:t>6</a:t>
            </a:fld>
            <a:endParaRPr lang="en-US"/>
          </a:p>
        </p:txBody>
      </p:sp>
    </p:spTree>
    <p:extLst>
      <p:ext uri="{BB962C8B-B14F-4D97-AF65-F5344CB8AC3E}">
        <p14:creationId xmlns:p14="http://schemas.microsoft.com/office/powerpoint/2010/main" val="153685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our goal is to take an input word – in this example, ‘strolls’ – and predict the probability that each word in our vocabulary will appear in its context.</a:t>
            </a:r>
          </a:p>
          <a:p>
            <a:endParaRPr lang="en-US" dirty="0"/>
          </a:p>
          <a:p>
            <a:r>
              <a:rPr lang="en-US" dirty="0"/>
              <a:t>What is our training set?</a:t>
            </a:r>
          </a:p>
          <a:p>
            <a:r>
              <a:rPr lang="en-US" dirty="0"/>
              <a:t>We can crawl through a huge text corpus – it could be Wikipedia, Twitter, randomly collected internet sites, and so on – and sample pairs of words that appear near one another.</a:t>
            </a:r>
          </a:p>
          <a:p>
            <a:endParaRPr lang="en-US" dirty="0"/>
          </a:p>
          <a:p>
            <a:r>
              <a:rPr lang="en-US" dirty="0"/>
              <a:t>We find that strolls appears near man, so {strolls, man} becomes an input word, context word pair</a:t>
            </a:r>
          </a:p>
          <a:p>
            <a:r>
              <a:rPr lang="en-US" dirty="0"/>
              <a:t>Similarly, we find that ‘flies’ appears near ‘bird’, so {flies, bird} becomes an input word, context word pair</a:t>
            </a:r>
          </a:p>
          <a:p>
            <a:endParaRPr lang="en-US" dirty="0"/>
          </a:p>
          <a:p>
            <a:r>
              <a:rPr lang="en-US" dirty="0"/>
              <a:t>Note that {bird, flies} is also a valid input word, context word pair: if bird appears in the context of flies, then flies also appears in the context of bird – the relationship is symmetric.</a:t>
            </a:r>
          </a:p>
          <a:p>
            <a:endParaRPr lang="en-US" dirty="0"/>
          </a:p>
          <a:p>
            <a:r>
              <a:rPr lang="en-US" dirty="0"/>
              <a:t>We might use a ‘context window’ of length 5, as shown in the slide, so that the input words and context words can be separated by one intervening word at most</a:t>
            </a:r>
          </a:p>
          <a:p>
            <a:endParaRPr lang="en-US" dirty="0"/>
          </a:p>
          <a:p>
            <a:r>
              <a:rPr lang="en-US" dirty="0"/>
              <a:t>Now we’ll create a model that predicts input words from context words</a:t>
            </a:r>
          </a:p>
        </p:txBody>
      </p:sp>
      <p:sp>
        <p:nvSpPr>
          <p:cNvPr id="4" name="Slide Number Placeholder 3"/>
          <p:cNvSpPr>
            <a:spLocks noGrp="1"/>
          </p:cNvSpPr>
          <p:nvPr>
            <p:ph type="sldNum" sz="quarter" idx="5"/>
          </p:nvPr>
        </p:nvSpPr>
        <p:spPr/>
        <p:txBody>
          <a:bodyPr/>
          <a:lstStyle/>
          <a:p>
            <a:fld id="{1223B2E0-F841-4DF0-86E7-486D3B83D04F}" type="slidenum">
              <a:rPr lang="en-US" smtClean="0"/>
              <a:t>7</a:t>
            </a:fld>
            <a:endParaRPr lang="en-US"/>
          </a:p>
        </p:txBody>
      </p:sp>
    </p:spTree>
    <p:extLst>
      <p:ext uri="{BB962C8B-B14F-4D97-AF65-F5344CB8AC3E}">
        <p14:creationId xmlns:p14="http://schemas.microsoft.com/office/powerpoint/2010/main" val="12963385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what we’re going for are word </a:t>
            </a:r>
            <a:r>
              <a:rPr lang="en-US" i="1" dirty="0"/>
              <a:t>vectors</a:t>
            </a:r>
            <a:r>
              <a:rPr lang="en-US" i="0" dirty="0"/>
              <a:t> that allow us to predict the context – we’re just not quite there yet.</a:t>
            </a:r>
          </a:p>
          <a:p>
            <a:r>
              <a:rPr lang="en-US" i="0" dirty="0"/>
              <a:t>We’d like to have a logistic regression model that takes the </a:t>
            </a:r>
            <a:r>
              <a:rPr lang="en-US" i="1" dirty="0"/>
              <a:t>vector</a:t>
            </a:r>
            <a:r>
              <a:rPr lang="en-US" i="0" dirty="0"/>
              <a:t> associated with the input word and predicts the context word</a:t>
            </a:r>
          </a:p>
          <a:p>
            <a:endParaRPr lang="en-US" i="0" dirty="0"/>
          </a:p>
          <a:p>
            <a:r>
              <a:rPr lang="en-US" i="0" dirty="0"/>
              <a:t>And in that way we'll say that that vector is a representation of the contexts in which the input word appears.</a:t>
            </a:r>
          </a:p>
          <a:p>
            <a:endParaRPr lang="en-US" i="0" dirty="0"/>
          </a:p>
          <a:p>
            <a:r>
              <a:rPr lang="en-US" i="0" dirty="0"/>
              <a:t>This is still a classification model, but the number of labels is HUGE – it’s the number of words in our vocabulary</a:t>
            </a:r>
          </a:p>
          <a:p>
            <a:r>
              <a:rPr lang="en-US" i="0" dirty="0"/>
              <a:t>This model will learn from all of the training pairs we’ve created that ‘man’ is likely to appear in the context of strolls, and concept is not</a:t>
            </a:r>
            <a:endParaRPr lang="en-US" dirty="0"/>
          </a:p>
        </p:txBody>
      </p:sp>
      <p:sp>
        <p:nvSpPr>
          <p:cNvPr id="4" name="Slide Number Placeholder 3"/>
          <p:cNvSpPr>
            <a:spLocks noGrp="1"/>
          </p:cNvSpPr>
          <p:nvPr>
            <p:ph type="sldNum" sz="quarter" idx="5"/>
          </p:nvPr>
        </p:nvSpPr>
        <p:spPr/>
        <p:txBody>
          <a:bodyPr/>
          <a:lstStyle/>
          <a:p>
            <a:fld id="{1223B2E0-F841-4DF0-86E7-486D3B83D04F}" type="slidenum">
              <a:rPr lang="en-US" smtClean="0"/>
              <a:t>8</a:t>
            </a:fld>
            <a:endParaRPr lang="en-US"/>
          </a:p>
        </p:txBody>
      </p:sp>
    </p:spTree>
    <p:extLst>
      <p:ext uri="{BB962C8B-B14F-4D97-AF65-F5344CB8AC3E}">
        <p14:creationId xmlns:p14="http://schemas.microsoft.com/office/powerpoint/2010/main" val="4247440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Similarly, this model will learn from all of the training pairs we’ve created that ‘crocodile’ is likely to appear in the context of ‘swim’, ‘woman’ is also likely, but ‘banana’ and ‘concept’ are not likely</a:t>
            </a:r>
            <a:endParaRPr lang="en-US" dirty="0"/>
          </a:p>
          <a:p>
            <a:endParaRPr lang="en-US" dirty="0"/>
          </a:p>
        </p:txBody>
      </p:sp>
      <p:sp>
        <p:nvSpPr>
          <p:cNvPr id="4" name="Slide Number Placeholder 3"/>
          <p:cNvSpPr>
            <a:spLocks noGrp="1"/>
          </p:cNvSpPr>
          <p:nvPr>
            <p:ph type="sldNum" sz="quarter" idx="5"/>
          </p:nvPr>
        </p:nvSpPr>
        <p:spPr/>
        <p:txBody>
          <a:bodyPr/>
          <a:lstStyle/>
          <a:p>
            <a:fld id="{1223B2E0-F841-4DF0-86E7-486D3B83D04F}" type="slidenum">
              <a:rPr lang="en-US" smtClean="0"/>
              <a:t>9</a:t>
            </a:fld>
            <a:endParaRPr lang="en-US"/>
          </a:p>
        </p:txBody>
      </p:sp>
    </p:spTree>
    <p:extLst>
      <p:ext uri="{BB962C8B-B14F-4D97-AF65-F5344CB8AC3E}">
        <p14:creationId xmlns:p14="http://schemas.microsoft.com/office/powerpoint/2010/main" val="832893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23D3-97BA-8344-B77C-C3C47F735D95}"/>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DBA69F-5897-5F44-92BC-479B55DE9F72}"/>
              </a:ext>
            </a:extLst>
          </p:cNvPr>
          <p:cNvSpPr>
            <a:spLocks noGrp="1"/>
          </p:cNvSpPr>
          <p:nvPr>
            <p:ph type="subTitle" idx="1"/>
          </p:nvPr>
        </p:nvSpPr>
        <p:spPr>
          <a:xfrm>
            <a:off x="1524000" y="3602037"/>
            <a:ext cx="9144000" cy="1655763"/>
          </a:xfrm>
          <a:prstGeom prst="rect">
            <a:avLst/>
          </a:prstGeo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41837294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4A9F9-9678-2743-B0D7-2303C7428EE4}"/>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213DE2-E1E8-8C40-8B00-91EF68139310}"/>
              </a:ext>
            </a:extLst>
          </p:cNvPr>
          <p:cNvSpPr>
            <a:spLocks noGrp="1"/>
          </p:cNvSpPr>
          <p:nvPr>
            <p:ph type="body" orient="vert" idx="1"/>
          </p:nvPr>
        </p:nvSpPr>
        <p:spPr>
          <a:xfrm>
            <a:off x="838200" y="1825625"/>
            <a:ext cx="10515600" cy="435133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3482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645086-DAA8-FA49-915F-8B28AFD11691}"/>
              </a:ext>
            </a:extLst>
          </p:cNvPr>
          <p:cNvSpPr>
            <a:spLocks noGrp="1"/>
          </p:cNvSpPr>
          <p:nvPr>
            <p:ph type="title" orient="vert"/>
          </p:nvPr>
        </p:nvSpPr>
        <p:spPr>
          <a:xfrm>
            <a:off x="8724901" y="365126"/>
            <a:ext cx="2628900" cy="5811839"/>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C7C3AEF-AC20-C245-8112-195AA156825C}"/>
              </a:ext>
            </a:extLst>
          </p:cNvPr>
          <p:cNvSpPr>
            <a:spLocks noGrp="1"/>
          </p:cNvSpPr>
          <p:nvPr>
            <p:ph type="body" orient="vert" idx="1"/>
          </p:nvPr>
        </p:nvSpPr>
        <p:spPr>
          <a:xfrm>
            <a:off x="838201" y="365126"/>
            <a:ext cx="7734300" cy="5811839"/>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830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44FE-227B-BB4B-AFCB-C70369A59A9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03E786AE-9738-E14C-9B4A-B463D9070E75}"/>
              </a:ext>
            </a:extLst>
          </p:cNvPr>
          <p:cNvSpPr>
            <a:spLocks noGrp="1"/>
          </p:cNvSpPr>
          <p:nvPr>
            <p:ph idx="1"/>
          </p:nvPr>
        </p:nvSpPr>
        <p:spPr>
          <a:xfrm>
            <a:off x="838200" y="1825625"/>
            <a:ext cx="10515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DDC07-CABA-9E4D-9E3A-95E05BCB87D8}"/>
              </a:ext>
            </a:extLst>
          </p:cNvPr>
          <p:cNvSpPr>
            <a:spLocks noGrp="1"/>
          </p:cNvSpPr>
          <p:nvPr>
            <p:ph type="title"/>
          </p:nvPr>
        </p:nvSpPr>
        <p:spPr>
          <a:xfrm>
            <a:off x="831851" y="1709740"/>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8BD0F8-3355-CA42-8F79-D8191E4962BE}"/>
              </a:ext>
            </a:extLst>
          </p:cNvPr>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86378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6984-E4BA-284B-B7AF-D51BD0BDCBE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FF353D1B-9EE2-4E4F-B36A-F0F237B8A8E4}"/>
              </a:ext>
            </a:extLst>
          </p:cNvPr>
          <p:cNvSpPr>
            <a:spLocks noGrp="1"/>
          </p:cNvSpPr>
          <p:nvPr>
            <p:ph sz="half" idx="1"/>
          </p:nvPr>
        </p:nvSpPr>
        <p:spPr>
          <a:xfrm>
            <a:off x="838200" y="1825625"/>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8FBE0A-D618-A548-B1F3-E7BCD2D5715F}"/>
              </a:ext>
            </a:extLst>
          </p:cNvPr>
          <p:cNvSpPr>
            <a:spLocks noGrp="1"/>
          </p:cNvSpPr>
          <p:nvPr>
            <p:ph sz="half" idx="2"/>
          </p:nvPr>
        </p:nvSpPr>
        <p:spPr>
          <a:xfrm>
            <a:off x="6172200" y="1825625"/>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9996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8D306-FDF6-DE45-90F3-DD6E0A2416EE}"/>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2EE7B324-C8C1-B34B-93B4-5E52FB3E7B79}"/>
              </a:ext>
            </a:extLst>
          </p:cNvPr>
          <p:cNvSpPr>
            <a:spLocks noGrp="1"/>
          </p:cNvSpPr>
          <p:nvPr>
            <p:ph type="body" idx="1"/>
          </p:nvPr>
        </p:nvSpPr>
        <p:spPr>
          <a:xfrm>
            <a:off x="839789" y="1681163"/>
            <a:ext cx="5157787"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95C052-E346-7A4E-A53F-178DCAB9D312}"/>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0F207E-CBC1-6444-AE32-2D03AB9BEB81}"/>
              </a:ext>
            </a:extLst>
          </p:cNvPr>
          <p:cNvSpPr>
            <a:spLocks noGrp="1"/>
          </p:cNvSpPr>
          <p:nvPr>
            <p:ph type="body" sz="quarter" idx="3"/>
          </p:nvPr>
        </p:nvSpPr>
        <p:spPr>
          <a:xfrm>
            <a:off x="6172201" y="1681163"/>
            <a:ext cx="5183188" cy="823912"/>
          </a:xfrm>
          <a:prstGeom prst="rect">
            <a:avLst/>
          </a:prstGeo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C86491-5FF8-E448-A837-D74C6F85ECFD}"/>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733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D2B47-C6F1-2C47-83A6-7C9765DBB8CB}"/>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73302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23926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1967C-A2EB-A742-BD60-241901035A2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6484264-1CC0-ED47-9FC4-17EA9AEE949C}"/>
              </a:ext>
            </a:extLst>
          </p:cNvPr>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E82311-296D-B54E-84F6-B91B4D004E05}"/>
              </a:ext>
            </a:extLst>
          </p:cNvPr>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1646019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E9CE1-388E-D644-BFC2-E3BA89CDFE77}"/>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2F9288A-BC67-054C-8D82-B775C7F3F0B2}"/>
              </a:ext>
            </a:extLst>
          </p:cNvPr>
          <p:cNvSpPr>
            <a:spLocks noGrp="1"/>
          </p:cNvSpPr>
          <p:nvPr>
            <p:ph type="pic" idx="1"/>
          </p:nvPr>
        </p:nvSpPr>
        <p:spPr>
          <a:xfrm>
            <a:off x="5183188" y="987426"/>
            <a:ext cx="6172200" cy="4873625"/>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FB7354F2-00A4-E440-B3B4-24D0906C1040}"/>
              </a:ext>
            </a:extLst>
          </p:cNvPr>
          <p:cNvSpPr>
            <a:spLocks noGrp="1"/>
          </p:cNvSpPr>
          <p:nvPr>
            <p:ph type="body" sz="half" idx="2"/>
          </p:nvPr>
        </p:nvSpPr>
        <p:spPr>
          <a:xfrm>
            <a:off x="839788" y="2057401"/>
            <a:ext cx="3932237" cy="3811588"/>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Tree>
    <p:extLst>
      <p:ext uri="{BB962C8B-B14F-4D97-AF65-F5344CB8AC3E}">
        <p14:creationId xmlns:p14="http://schemas.microsoft.com/office/powerpoint/2010/main" val="3919355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137378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16.png"/><Relationship Id="rId12"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6.emf"/><Relationship Id="rId11" Type="http://schemas.openxmlformats.org/officeDocument/2006/relationships/image" Target="../media/image130.png"/><Relationship Id="rId5" Type="http://schemas.openxmlformats.org/officeDocument/2006/relationships/image" Target="../media/image15.png"/><Relationship Id="rId10" Type="http://schemas.openxmlformats.org/officeDocument/2006/relationships/image" Target="../media/image19.png"/><Relationship Id="rId4" Type="http://schemas.openxmlformats.org/officeDocument/2006/relationships/notesSlide" Target="../notesSlides/notesSlide11.xml"/><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9.m4a"/><Relationship Id="rId7" Type="http://schemas.openxmlformats.org/officeDocument/2006/relationships/image" Target="../media/image8.png"/><Relationship Id="rId2" Type="http://schemas.microsoft.com/office/2007/relationships/media" Target="../media/media19.m4a"/><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20.m4a"/><Relationship Id="rId7" Type="http://schemas.openxmlformats.org/officeDocument/2006/relationships/image" Target="../media/image8.png"/><Relationship Id="rId2" Type="http://schemas.microsoft.com/office/2007/relationships/media" Target="../media/media20.m4a"/><Relationship Id="rId1" Type="http://schemas.openxmlformats.org/officeDocument/2006/relationships/tags" Target="../tags/tag4.xml"/><Relationship Id="rId6" Type="http://schemas.openxmlformats.org/officeDocument/2006/relationships/image" Target="../media/image10.pn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2.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2.xml"/><Relationship Id="rId7" Type="http://schemas.openxmlformats.org/officeDocument/2006/relationships/image" Target="../media/image28.png"/><Relationship Id="rId12" Type="http://schemas.openxmlformats.org/officeDocument/2006/relationships/image" Target="../media/image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7.png"/><Relationship Id="rId11" Type="http://schemas.openxmlformats.org/officeDocument/2006/relationships/image" Target="../media/image33.png"/><Relationship Id="rId5" Type="http://schemas.openxmlformats.org/officeDocument/2006/relationships/image" Target="../media/image29.png"/><Relationship Id="rId10" Type="http://schemas.openxmlformats.org/officeDocument/2006/relationships/image" Target="../media/image32.png"/><Relationship Id="rId4" Type="http://schemas.openxmlformats.org/officeDocument/2006/relationships/notesSlide" Target="../notesSlides/notesSlide25.xml"/><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4.png"/><Relationship Id="rId5" Type="http://schemas.openxmlformats.org/officeDocument/2006/relationships/image" Target="../media/image29.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Layout" Target="../slideLayouts/slideLayout2.xml"/><Relationship Id="rId7" Type="http://schemas.openxmlformats.org/officeDocument/2006/relationships/image" Target="../media/image35.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4.png"/><Relationship Id="rId5" Type="http://schemas.openxmlformats.org/officeDocument/2006/relationships/image" Target="../media/image29.png"/><Relationship Id="rId10" Type="http://schemas.openxmlformats.org/officeDocument/2006/relationships/image" Target="../media/image2.png"/><Relationship Id="rId4" Type="http://schemas.openxmlformats.org/officeDocument/2006/relationships/notesSlide" Target="../notesSlides/notesSlide27.xml"/><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3"/>
            <a:ext cx="10363200" cy="2704856"/>
          </a:xfrm>
        </p:spPr>
        <p:txBody>
          <a:bodyPr>
            <a:normAutofit/>
          </a:bodyPr>
          <a:lstStyle/>
          <a:p>
            <a:pPr>
              <a:spcAft>
                <a:spcPts val="1200"/>
              </a:spcAft>
            </a:pPr>
            <a:r>
              <a:rPr lang="en-US" dirty="0"/>
              <a:t>Learning Word Embeddings</a:t>
            </a:r>
            <a:endParaRPr lang="en-US" sz="4800" dirty="0"/>
          </a:p>
        </p:txBody>
      </p:sp>
      <p:sp>
        <p:nvSpPr>
          <p:cNvPr id="3" name="Subtitle 2"/>
          <p:cNvSpPr>
            <a:spLocks noGrp="1"/>
          </p:cNvSpPr>
          <p:nvPr>
            <p:ph type="subTitle" idx="1"/>
          </p:nvPr>
        </p:nvSpPr>
        <p:spPr>
          <a:xfrm>
            <a:off x="3027219" y="4276881"/>
            <a:ext cx="6137564" cy="1655763"/>
          </a:xfrm>
        </p:spPr>
        <p:txBody>
          <a:bodyPr>
            <a:normAutofit/>
          </a:bodyPr>
          <a:lstStyle/>
          <a:p>
            <a:endParaRPr lang="en-US" sz="2400" dirty="0"/>
          </a:p>
          <a:p>
            <a:r>
              <a:rPr lang="en-US" sz="2400"/>
              <a:t>Matthew </a:t>
            </a:r>
            <a:r>
              <a:rPr lang="en-US" sz="2400" dirty="0"/>
              <a:t>Engelhard</a:t>
            </a:r>
          </a:p>
        </p:txBody>
      </p:sp>
      <p:pic>
        <p:nvPicPr>
          <p:cNvPr id="4" name="Video 3">
            <a:hlinkClick r:id="" action="ppaction://media"/>
            <a:extLst>
              <a:ext uri="{FF2B5EF4-FFF2-40B4-BE49-F238E27FC236}">
                <a16:creationId xmlns:a16="http://schemas.microsoft.com/office/drawing/2014/main" id="{999C4420-BA5F-9047-B5D6-FEA1B420FB8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tretch>
            <a:fillRect/>
          </a:stretch>
        </p:blipFill>
        <p:spPr>
          <a:xfrm>
            <a:off x="9906000" y="5143500"/>
            <a:ext cx="2286000" cy="1714500"/>
          </a:xfrm>
          <a:prstGeom prst="rect">
            <a:avLst/>
          </a:prstGeom>
        </p:spPr>
      </p:pic>
    </p:spTree>
    <p:extLst>
      <p:ext uri="{BB962C8B-B14F-4D97-AF65-F5344CB8AC3E}">
        <p14:creationId xmlns:p14="http://schemas.microsoft.com/office/powerpoint/2010/main" val="1796833426"/>
      </p:ext>
    </p:extLst>
  </p:cSld>
  <p:clrMapOvr>
    <a:masterClrMapping/>
  </p:clrMapOvr>
  <mc:AlternateContent xmlns:mc="http://schemas.openxmlformats.org/markup-compatibility/2006">
    <mc:Choice xmlns:p14="http://schemas.microsoft.com/office/powerpoint/2010/main" Requires="p14">
      <p:transition spd="slow" p14:dur="2000" advTm="33429"/>
    </mc:Choice>
    <mc:Fallback>
      <p:transition spd="slow" advTm="33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2E69-5720-1C46-BD30-B879B34B6B39}"/>
              </a:ext>
            </a:extLst>
          </p:cNvPr>
          <p:cNvSpPr>
            <a:spLocks noGrp="1"/>
          </p:cNvSpPr>
          <p:nvPr>
            <p:ph type="title"/>
          </p:nvPr>
        </p:nvSpPr>
        <p:spPr>
          <a:xfrm>
            <a:off x="0" y="0"/>
            <a:ext cx="12192000" cy="1143000"/>
          </a:xfrm>
        </p:spPr>
        <p:txBody>
          <a:bodyPr>
            <a:normAutofit/>
          </a:bodyPr>
          <a:lstStyle/>
          <a:p>
            <a:r>
              <a:rPr lang="en-US" sz="4000" dirty="0"/>
              <a:t>So how do we learn spatial locations for each word?</a:t>
            </a:r>
          </a:p>
        </p:txBody>
      </p:sp>
      <p:sp>
        <p:nvSpPr>
          <p:cNvPr id="5" name="TextBox 4"/>
          <p:cNvSpPr txBox="1"/>
          <p:nvPr/>
        </p:nvSpPr>
        <p:spPr>
          <a:xfrm>
            <a:off x="320797" y="920471"/>
            <a:ext cx="11550406" cy="1077218"/>
          </a:xfrm>
          <a:prstGeom prst="rect">
            <a:avLst/>
          </a:prstGeom>
          <a:noFill/>
        </p:spPr>
        <p:txBody>
          <a:bodyPr wrap="none" rtlCol="0">
            <a:spAutoFit/>
          </a:bodyPr>
          <a:lstStyle/>
          <a:p>
            <a:pPr algn="ctr"/>
            <a:r>
              <a:rPr lang="en-US" sz="3200" u="sng" dirty="0">
                <a:solidFill>
                  <a:schemeClr val="accent2"/>
                </a:solidFill>
              </a:rPr>
              <a:t>We want</a:t>
            </a:r>
            <a:r>
              <a:rPr lang="en-US" sz="3200" dirty="0">
                <a:solidFill>
                  <a:schemeClr val="accent2"/>
                </a:solidFill>
              </a:rPr>
              <a:t>: a vector for each word that allows us to predict its context</a:t>
            </a:r>
          </a:p>
          <a:p>
            <a:pPr algn="ctr"/>
            <a:r>
              <a:rPr lang="en-US" sz="3200" dirty="0">
                <a:solidFill>
                  <a:schemeClr val="accent2"/>
                </a:solidFill>
              </a:rPr>
              <a:t>(i.e. what other words are likely/unlikely to be around it)</a:t>
            </a:r>
          </a:p>
        </p:txBody>
      </p:sp>
      <p:graphicFrame>
        <p:nvGraphicFramePr>
          <p:cNvPr id="14" name="Table 13"/>
          <p:cNvGraphicFramePr>
            <a:graphicFrameLocks noGrp="1"/>
          </p:cNvGraphicFramePr>
          <p:nvPr/>
        </p:nvGraphicFramePr>
        <p:xfrm>
          <a:off x="3680847" y="2556585"/>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 name="TextBox 2"/>
          <p:cNvSpPr txBox="1"/>
          <p:nvPr/>
        </p:nvSpPr>
        <p:spPr>
          <a:xfrm>
            <a:off x="3482247" y="5790528"/>
            <a:ext cx="1105111" cy="400110"/>
          </a:xfrm>
          <a:prstGeom prst="rect">
            <a:avLst/>
          </a:prstGeom>
          <a:noFill/>
          <a:ln>
            <a:solidFill>
              <a:srgbClr val="FF0000"/>
            </a:solidFill>
          </a:ln>
        </p:spPr>
        <p:txBody>
          <a:bodyPr wrap="none" rtlCol="0">
            <a:spAutoFit/>
          </a:bodyPr>
          <a:lstStyle/>
          <a:p>
            <a:r>
              <a:rPr lang="en-US" sz="2000" dirty="0"/>
              <a:t>v(swims)</a:t>
            </a:r>
          </a:p>
        </p:txBody>
      </p:sp>
      <p:graphicFrame>
        <p:nvGraphicFramePr>
          <p:cNvPr id="15" name="Table 14"/>
          <p:cNvGraphicFramePr>
            <a:graphicFrameLocks noGrp="1"/>
          </p:cNvGraphicFramePr>
          <p:nvPr/>
        </p:nvGraphicFramePr>
        <p:xfrm>
          <a:off x="6948407" y="2240505"/>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6" name="Table 15"/>
          <p:cNvGraphicFramePr>
            <a:graphicFrameLocks noGrp="1"/>
          </p:cNvGraphicFramePr>
          <p:nvPr/>
        </p:nvGraphicFramePr>
        <p:xfrm>
          <a:off x="6948407" y="3254686"/>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28" name="TextBox 27"/>
          <p:cNvSpPr txBox="1"/>
          <p:nvPr/>
        </p:nvSpPr>
        <p:spPr>
          <a:xfrm>
            <a:off x="7561375" y="2251480"/>
            <a:ext cx="939681" cy="400110"/>
          </a:xfrm>
          <a:prstGeom prst="rect">
            <a:avLst/>
          </a:prstGeom>
          <a:noFill/>
        </p:spPr>
        <p:txBody>
          <a:bodyPr wrap="none" rtlCol="0">
            <a:spAutoFit/>
          </a:bodyPr>
          <a:lstStyle/>
          <a:p>
            <a:r>
              <a:rPr lang="en-US" sz="2000" dirty="0"/>
              <a:t>p(man)</a:t>
            </a:r>
          </a:p>
        </p:txBody>
      </p:sp>
      <p:sp>
        <p:nvSpPr>
          <p:cNvPr id="29" name="TextBox 28"/>
          <p:cNvSpPr txBox="1"/>
          <p:nvPr/>
        </p:nvSpPr>
        <p:spPr>
          <a:xfrm>
            <a:off x="7561375" y="2758268"/>
            <a:ext cx="1254702" cy="400110"/>
          </a:xfrm>
          <a:prstGeom prst="rect">
            <a:avLst/>
          </a:prstGeom>
          <a:noFill/>
        </p:spPr>
        <p:txBody>
          <a:bodyPr wrap="none" rtlCol="0">
            <a:spAutoFit/>
          </a:bodyPr>
          <a:lstStyle/>
          <a:p>
            <a:r>
              <a:rPr lang="en-US" sz="2000" dirty="0"/>
              <a:t>p(woman)</a:t>
            </a:r>
          </a:p>
        </p:txBody>
      </p:sp>
      <p:sp>
        <p:nvSpPr>
          <p:cNvPr id="30" name="TextBox 29"/>
          <p:cNvSpPr txBox="1"/>
          <p:nvPr/>
        </p:nvSpPr>
        <p:spPr>
          <a:xfrm>
            <a:off x="7561375" y="3806824"/>
            <a:ext cx="973343" cy="400110"/>
          </a:xfrm>
          <a:prstGeom prst="rect">
            <a:avLst/>
          </a:prstGeom>
          <a:noFill/>
        </p:spPr>
        <p:txBody>
          <a:bodyPr wrap="none" rtlCol="0">
            <a:spAutoFit/>
          </a:bodyPr>
          <a:lstStyle/>
          <a:p>
            <a:r>
              <a:rPr lang="en-US" sz="2000" dirty="0"/>
              <a:t>p(child)</a:t>
            </a:r>
          </a:p>
        </p:txBody>
      </p:sp>
      <p:sp>
        <p:nvSpPr>
          <p:cNvPr id="31" name="TextBox 30"/>
          <p:cNvSpPr txBox="1"/>
          <p:nvPr/>
        </p:nvSpPr>
        <p:spPr>
          <a:xfrm>
            <a:off x="7561375" y="4822139"/>
            <a:ext cx="1428789" cy="400110"/>
          </a:xfrm>
          <a:prstGeom prst="rect">
            <a:avLst/>
          </a:prstGeom>
          <a:noFill/>
        </p:spPr>
        <p:txBody>
          <a:bodyPr wrap="none" rtlCol="0">
            <a:spAutoFit/>
          </a:bodyPr>
          <a:lstStyle/>
          <a:p>
            <a:r>
              <a:rPr lang="en-US" sz="2000" dirty="0"/>
              <a:t>p(crocodile)</a:t>
            </a:r>
          </a:p>
        </p:txBody>
      </p:sp>
      <p:sp>
        <p:nvSpPr>
          <p:cNvPr id="32" name="TextBox 31"/>
          <p:cNvSpPr txBox="1"/>
          <p:nvPr/>
        </p:nvSpPr>
        <p:spPr>
          <a:xfrm>
            <a:off x="7561375" y="4278632"/>
            <a:ext cx="1250663" cy="400110"/>
          </a:xfrm>
          <a:prstGeom prst="rect">
            <a:avLst/>
          </a:prstGeom>
          <a:noFill/>
        </p:spPr>
        <p:txBody>
          <a:bodyPr wrap="none" rtlCol="0">
            <a:spAutoFit/>
          </a:bodyPr>
          <a:lstStyle/>
          <a:p>
            <a:r>
              <a:rPr lang="en-US" sz="2000" dirty="0"/>
              <a:t>p(banana)</a:t>
            </a:r>
          </a:p>
        </p:txBody>
      </p:sp>
      <p:sp>
        <p:nvSpPr>
          <p:cNvPr id="33" name="TextBox 32"/>
          <p:cNvSpPr txBox="1"/>
          <p:nvPr/>
        </p:nvSpPr>
        <p:spPr>
          <a:xfrm>
            <a:off x="7531751" y="5790528"/>
            <a:ext cx="1309910" cy="400110"/>
          </a:xfrm>
          <a:prstGeom prst="rect">
            <a:avLst/>
          </a:prstGeom>
          <a:noFill/>
        </p:spPr>
        <p:txBody>
          <a:bodyPr wrap="none" rtlCol="0">
            <a:spAutoFit/>
          </a:bodyPr>
          <a:lstStyle/>
          <a:p>
            <a:r>
              <a:rPr lang="en-US" sz="2000" dirty="0"/>
              <a:t>p(concept)</a:t>
            </a:r>
          </a:p>
        </p:txBody>
      </p:sp>
      <p:sp>
        <p:nvSpPr>
          <p:cNvPr id="38" name="TextBox 37"/>
          <p:cNvSpPr txBox="1"/>
          <p:nvPr/>
        </p:nvSpPr>
        <p:spPr>
          <a:xfrm>
            <a:off x="320797" y="2902082"/>
            <a:ext cx="1788778" cy="1015663"/>
          </a:xfrm>
          <a:prstGeom prst="rect">
            <a:avLst/>
          </a:prstGeom>
          <a:noFill/>
        </p:spPr>
        <p:txBody>
          <a:bodyPr wrap="square" rtlCol="0">
            <a:spAutoFit/>
          </a:bodyPr>
          <a:lstStyle/>
          <a:p>
            <a:pPr algn="ctr"/>
            <a:r>
              <a:rPr lang="en-US" sz="2000" dirty="0"/>
              <a:t>These vectors are what we want to </a:t>
            </a:r>
            <a:r>
              <a:rPr lang="en-US" sz="2000" i="1" dirty="0"/>
              <a:t>learn</a:t>
            </a:r>
          </a:p>
        </p:txBody>
      </p:sp>
      <p:sp>
        <p:nvSpPr>
          <p:cNvPr id="4" name="Right Arrow 3"/>
          <p:cNvSpPr/>
          <p:nvPr/>
        </p:nvSpPr>
        <p:spPr>
          <a:xfrm>
            <a:off x="4808426" y="3366446"/>
            <a:ext cx="1540701" cy="128086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Logistic regression</a:t>
            </a:r>
          </a:p>
        </p:txBody>
      </p:sp>
      <p:sp>
        <p:nvSpPr>
          <p:cNvPr id="17" name="TextBox 16"/>
          <p:cNvSpPr txBox="1"/>
          <p:nvPr/>
        </p:nvSpPr>
        <p:spPr>
          <a:xfrm>
            <a:off x="10441450" y="4700213"/>
            <a:ext cx="1428789" cy="400110"/>
          </a:xfrm>
          <a:prstGeom prst="rect">
            <a:avLst/>
          </a:prstGeom>
          <a:noFill/>
        </p:spPr>
        <p:txBody>
          <a:bodyPr wrap="square" rtlCol="0">
            <a:spAutoFit/>
          </a:bodyPr>
          <a:lstStyle/>
          <a:p>
            <a:pPr algn="ctr"/>
            <a:r>
              <a:rPr lang="en-US" sz="2000" dirty="0"/>
              <a:t>closer to 1</a:t>
            </a:r>
          </a:p>
        </p:txBody>
      </p:sp>
      <p:cxnSp>
        <p:nvCxnSpPr>
          <p:cNvPr id="19" name="Straight Arrow Connector 18"/>
          <p:cNvCxnSpPr>
            <a:stCxn id="17" idx="1"/>
            <a:endCxn id="31" idx="3"/>
          </p:cNvCxnSpPr>
          <p:nvPr/>
        </p:nvCxnSpPr>
        <p:spPr>
          <a:xfrm flipH="1">
            <a:off x="8990164" y="4900268"/>
            <a:ext cx="1451287" cy="1219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3" idx="1"/>
          </p:cNvCxnSpPr>
          <p:nvPr/>
        </p:nvCxnSpPr>
        <p:spPr>
          <a:xfrm>
            <a:off x="1903956" y="3917745"/>
            <a:ext cx="1578291" cy="207283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92547" y="4647311"/>
            <a:ext cx="2045278" cy="1631216"/>
          </a:xfrm>
          <a:prstGeom prst="rect">
            <a:avLst/>
          </a:prstGeom>
          <a:noFill/>
        </p:spPr>
        <p:txBody>
          <a:bodyPr wrap="square" rtlCol="0">
            <a:spAutoFit/>
          </a:bodyPr>
          <a:lstStyle/>
          <a:p>
            <a:pPr algn="ctr"/>
            <a:r>
              <a:rPr lang="en-US" sz="2000" dirty="0"/>
              <a:t>We could build this model if we had the vectors; less clear how to get them</a:t>
            </a:r>
            <a:endParaRPr lang="en-US" sz="2000" i="1" dirty="0"/>
          </a:p>
        </p:txBody>
      </p:sp>
      <p:pic>
        <p:nvPicPr>
          <p:cNvPr id="10" name="Audio 9">
            <a:hlinkClick r:id="" action="ppaction://media"/>
            <a:extLst>
              <a:ext uri="{FF2B5EF4-FFF2-40B4-BE49-F238E27FC236}">
                <a16:creationId xmlns:a16="http://schemas.microsoft.com/office/drawing/2014/main" id="{F3126F56-9156-3142-8C21-BE240E42F47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808037589"/>
      </p:ext>
    </p:extLst>
  </p:cSld>
  <p:clrMapOvr>
    <a:masterClrMapping/>
  </p:clrMapOvr>
  <mc:AlternateContent xmlns:mc="http://schemas.openxmlformats.org/markup-compatibility/2006">
    <mc:Choice xmlns:p14="http://schemas.microsoft.com/office/powerpoint/2010/main" Requires="p14">
      <p:transition spd="slow" p14:dur="2000" advTm="7174"/>
    </mc:Choice>
    <mc:Fallback>
      <p:transition spd="slow" advTm="7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0"/>
            <a:ext cx="10972800" cy="915085"/>
          </a:xfrm>
        </p:spPr>
        <p:txBody>
          <a:bodyPr>
            <a:normAutofit/>
          </a:bodyPr>
          <a:lstStyle/>
          <a:p>
            <a:r>
              <a:rPr lang="en-US" sz="4000" dirty="0"/>
              <a:t>Recall: Multi-Class Logistic Regression</a:t>
            </a:r>
          </a:p>
        </p:txBody>
      </p:sp>
      <p:sp>
        <p:nvSpPr>
          <p:cNvPr id="61" name="TextBox 60">
            <a:extLst>
              <a:ext uri="{FF2B5EF4-FFF2-40B4-BE49-F238E27FC236}">
                <a16:creationId xmlns:a16="http://schemas.microsoft.com/office/drawing/2014/main" id="{B7196F96-9B92-C84B-B33C-4585B8AE5240}"/>
              </a:ext>
            </a:extLst>
          </p:cNvPr>
          <p:cNvSpPr txBox="1"/>
          <p:nvPr/>
        </p:nvSpPr>
        <p:spPr>
          <a:xfrm>
            <a:off x="992776" y="5208904"/>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278356" y="5208904"/>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4155225" y="1294134"/>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𝐶</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4155225" y="1294134"/>
                <a:ext cx="482826" cy="512576"/>
              </a:xfrm>
              <a:prstGeom prst="rect">
                <a:avLst/>
              </a:prstGeom>
              <a:blipFill>
                <a:blip r:embed="rId5"/>
                <a:stretch>
                  <a:fillRect l="-5128" r="-25641" b="-14634"/>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801085B2-EB13-C34A-B959-CD7E5A038D71}"/>
              </a:ext>
            </a:extLst>
          </p:cNvPr>
          <p:cNvPicPr>
            <a:picLocks noChangeAspect="1"/>
          </p:cNvPicPr>
          <p:nvPr/>
        </p:nvPicPr>
        <p:blipFill>
          <a:blip r:embed="rId6"/>
          <a:stretch>
            <a:fillRect/>
          </a:stretch>
        </p:blipFill>
        <p:spPr>
          <a:xfrm>
            <a:off x="1126908" y="1796686"/>
            <a:ext cx="3520249" cy="473439"/>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9DE4584-0E35-9548-AC03-C581653B9CE6}"/>
                  </a:ext>
                </a:extLst>
              </p:cNvPr>
              <p:cNvSpPr txBox="1"/>
              <p:nvPr/>
            </p:nvSpPr>
            <p:spPr>
              <a:xfrm>
                <a:off x="1132182" y="1278563"/>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A9DE4584-0E35-9548-AC03-C581653B9CE6}"/>
                  </a:ext>
                </a:extLst>
              </p:cNvPr>
              <p:cNvSpPr txBox="1">
                <a:spLocks noRot="1" noChangeAspect="1" noMove="1" noResize="1" noEditPoints="1" noAdjustHandles="1" noChangeArrowheads="1" noChangeShapeType="1" noTextEdit="1"/>
              </p:cNvSpPr>
              <p:nvPr/>
            </p:nvSpPr>
            <p:spPr>
              <a:xfrm>
                <a:off x="1132182" y="1278563"/>
                <a:ext cx="482826" cy="512576"/>
              </a:xfrm>
              <a:prstGeom prst="rect">
                <a:avLst/>
              </a:prstGeom>
              <a:blipFill>
                <a:blip r:embed="rId7"/>
                <a:stretch>
                  <a:fillRect l="-5128" r="-23077" b="-1219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80B622D-D422-F249-A5AA-83098406A274}"/>
              </a:ext>
            </a:extLst>
          </p:cNvPr>
          <p:cNvPicPr>
            <a:picLocks noChangeAspect="1"/>
          </p:cNvPicPr>
          <p:nvPr/>
        </p:nvPicPr>
        <p:blipFill>
          <a:blip r:embed="rId6"/>
          <a:stretch>
            <a:fillRect/>
          </a:stretch>
        </p:blipFill>
        <p:spPr>
          <a:xfrm>
            <a:off x="1126908" y="3508995"/>
            <a:ext cx="3520249" cy="47343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4961CA-FA4C-2149-913C-4B0BDA31DE83}"/>
                  </a:ext>
                </a:extLst>
              </p:cNvPr>
              <p:cNvSpPr txBox="1"/>
              <p:nvPr/>
            </p:nvSpPr>
            <p:spPr>
              <a:xfrm>
                <a:off x="4652432" y="3405671"/>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𝐶</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4A4961CA-FA4C-2149-913C-4B0BDA31DE83}"/>
                  </a:ext>
                </a:extLst>
              </p:cNvPr>
              <p:cNvSpPr txBox="1">
                <a:spLocks noRot="1" noChangeAspect="1" noMove="1" noResize="1" noEditPoints="1" noAdjustHandles="1" noChangeArrowheads="1" noChangeShapeType="1" noTextEdit="1"/>
              </p:cNvSpPr>
              <p:nvPr/>
            </p:nvSpPr>
            <p:spPr>
              <a:xfrm>
                <a:off x="4652432" y="3405671"/>
                <a:ext cx="482826" cy="512576"/>
              </a:xfrm>
              <a:prstGeom prst="rect">
                <a:avLst/>
              </a:prstGeom>
              <a:blipFill>
                <a:blip r:embed="rId8"/>
                <a:stretch>
                  <a:fillRect r="-23077"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39107C-088C-2346-A706-ED9E58574C4C}"/>
                  </a:ext>
                </a:extLst>
              </p:cNvPr>
              <p:cNvSpPr txBox="1"/>
              <p:nvPr/>
            </p:nvSpPr>
            <p:spPr>
              <a:xfrm>
                <a:off x="609600" y="3405671"/>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9539107C-088C-2346-A706-ED9E58574C4C}"/>
                  </a:ext>
                </a:extLst>
              </p:cNvPr>
              <p:cNvSpPr txBox="1">
                <a:spLocks noRot="1" noChangeAspect="1" noMove="1" noResize="1" noEditPoints="1" noAdjustHandles="1" noChangeArrowheads="1" noChangeShapeType="1" noTextEdit="1"/>
              </p:cNvSpPr>
              <p:nvPr/>
            </p:nvSpPr>
            <p:spPr>
              <a:xfrm>
                <a:off x="609600" y="3405671"/>
                <a:ext cx="482826" cy="512576"/>
              </a:xfrm>
              <a:prstGeom prst="rect">
                <a:avLst/>
              </a:prstGeom>
              <a:blipFill>
                <a:blip r:embed="rId9"/>
                <a:stretch>
                  <a:fillRect r="-18421" b="-4762"/>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DB20E65-9BF4-DF4A-9FE0-0B50D738EDD7}"/>
              </a:ext>
            </a:extLst>
          </p:cNvPr>
          <p:cNvCxnSpPr>
            <a:cxnSpLocks/>
          </p:cNvCxnSpPr>
          <p:nvPr/>
        </p:nvCxnSpPr>
        <p:spPr>
          <a:xfrm flipH="1" flipV="1">
            <a:off x="1126908" y="3982434"/>
            <a:ext cx="452275" cy="12264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2C4AC1B-9E2D-1245-B7BA-2E8FFAABB649}"/>
              </a:ext>
            </a:extLst>
          </p:cNvPr>
          <p:cNvCxnSpPr>
            <a:cxnSpLocks/>
          </p:cNvCxnSpPr>
          <p:nvPr/>
        </p:nvCxnSpPr>
        <p:spPr>
          <a:xfrm flipV="1">
            <a:off x="4177466" y="3982434"/>
            <a:ext cx="432983" cy="122647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F9BF8AC-6748-1243-A92A-F45107AA3FF1}"/>
              </a:ext>
            </a:extLst>
          </p:cNvPr>
          <p:cNvCxnSpPr>
            <a:cxnSpLocks/>
          </p:cNvCxnSpPr>
          <p:nvPr/>
        </p:nvCxnSpPr>
        <p:spPr>
          <a:xfrm flipV="1">
            <a:off x="2443711" y="429819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2F78E3F-F50A-F14F-989A-70266DDCAFFF}"/>
              </a:ext>
            </a:extLst>
          </p:cNvPr>
          <p:cNvCxnSpPr>
            <a:cxnSpLocks/>
          </p:cNvCxnSpPr>
          <p:nvPr/>
        </p:nvCxnSpPr>
        <p:spPr>
          <a:xfrm flipH="1" flipV="1">
            <a:off x="2443711" y="4298197"/>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A5025036-B7B2-5943-A4E2-F9A3A5D458DB}"/>
              </a:ext>
            </a:extLst>
          </p:cNvPr>
          <p:cNvCxnSpPr>
            <a:cxnSpLocks/>
          </p:cNvCxnSpPr>
          <p:nvPr/>
        </p:nvCxnSpPr>
        <p:spPr>
          <a:xfrm flipV="1">
            <a:off x="1799261" y="227012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4626363E-1454-2F4E-ACCC-CB11AC86D04A}"/>
              </a:ext>
            </a:extLst>
          </p:cNvPr>
          <p:cNvCxnSpPr>
            <a:cxnSpLocks/>
          </p:cNvCxnSpPr>
          <p:nvPr/>
        </p:nvCxnSpPr>
        <p:spPr>
          <a:xfrm flipV="1">
            <a:off x="1342061" y="2300843"/>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0D501B4-8937-7E4A-9480-2A86823B2818}"/>
              </a:ext>
            </a:extLst>
          </p:cNvPr>
          <p:cNvCxnSpPr>
            <a:cxnSpLocks/>
          </p:cNvCxnSpPr>
          <p:nvPr/>
        </p:nvCxnSpPr>
        <p:spPr>
          <a:xfrm flipV="1">
            <a:off x="2229567" y="227012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4747467-F4AF-CF41-81DA-83589BF45431}"/>
              </a:ext>
            </a:extLst>
          </p:cNvPr>
          <p:cNvCxnSpPr>
            <a:cxnSpLocks/>
          </p:cNvCxnSpPr>
          <p:nvPr/>
        </p:nvCxnSpPr>
        <p:spPr>
          <a:xfrm flipV="1">
            <a:off x="2632979" y="2300843"/>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7A1946F2-1995-024D-A1ED-BDC18B7CF838}"/>
              </a:ext>
            </a:extLst>
          </p:cNvPr>
          <p:cNvCxnSpPr>
            <a:cxnSpLocks/>
          </p:cNvCxnSpPr>
          <p:nvPr/>
        </p:nvCxnSpPr>
        <p:spPr>
          <a:xfrm flipV="1">
            <a:off x="3072250" y="227012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FFA2244-DCE0-2D42-ACC8-128F3B5A27AA}"/>
              </a:ext>
            </a:extLst>
          </p:cNvPr>
          <p:cNvCxnSpPr>
            <a:cxnSpLocks/>
          </p:cNvCxnSpPr>
          <p:nvPr/>
        </p:nvCxnSpPr>
        <p:spPr>
          <a:xfrm flipV="1">
            <a:off x="3493590" y="2275649"/>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6CD610DA-166B-514D-9BDF-5407808F654D}"/>
              </a:ext>
            </a:extLst>
          </p:cNvPr>
          <p:cNvCxnSpPr>
            <a:cxnSpLocks/>
          </p:cNvCxnSpPr>
          <p:nvPr/>
        </p:nvCxnSpPr>
        <p:spPr>
          <a:xfrm flipV="1">
            <a:off x="3932861" y="2275649"/>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B673F277-4664-AC4B-92AC-28998B46ABFE}"/>
              </a:ext>
            </a:extLst>
          </p:cNvPr>
          <p:cNvCxnSpPr>
            <a:cxnSpLocks/>
          </p:cNvCxnSpPr>
          <p:nvPr/>
        </p:nvCxnSpPr>
        <p:spPr>
          <a:xfrm flipV="1">
            <a:off x="4372132" y="227012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21720ED2-257C-C84E-9E7E-FDC1DCAEAC6D}"/>
                  </a:ext>
                </a:extLst>
              </p:cNvPr>
              <p:cNvSpPr/>
              <p:nvPr/>
            </p:nvSpPr>
            <p:spPr>
              <a:xfrm>
                <a:off x="851013" y="2493248"/>
                <a:ext cx="4015304" cy="8080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𝑖</m:t>
                      </m:r>
                      <m:r>
                        <a:rPr lang="en-US" sz="2400" i="1" dirty="0" smtClean="0">
                          <a:latin typeface="Cambria Math" panose="02040503050406030204" pitchFamily="18" charset="0"/>
                        </a:rPr>
                        <m:t> =</m:t>
                      </m:r>
                      <m:r>
                        <a:rPr lang="en-US" sz="2400" i="1" dirty="0">
                          <a:latin typeface="Cambria Math" panose="02040503050406030204" pitchFamily="18" charset="0"/>
                        </a:rPr>
                        <m:t> </m:t>
                      </m:r>
                      <m:r>
                        <m:rPr>
                          <m:sty m:val="p"/>
                        </m:rPr>
                        <a:rPr lang="en-US" sz="2400" i="0" dirty="0" err="1" smtClean="0">
                          <a:latin typeface="Cambria Math" panose="02040503050406030204" pitchFamily="18" charset="0"/>
                        </a:rPr>
                        <m:t>softmax</m:t>
                      </m:r>
                      <m:r>
                        <a:rPr lang="en-US" sz="2400" i="1" dirty="0" smtClean="0">
                          <a:latin typeface="Cambria Math" panose="02040503050406030204" pitchFamily="18" charset="0"/>
                        </a:rPr>
                        <m:t>(</m:t>
                      </m:r>
                      <m:r>
                        <a:rPr lang="en-US" sz="2400" i="1" dirty="0" err="1" smtClean="0">
                          <a:latin typeface="Cambria Math" panose="02040503050406030204" pitchFamily="18" charset="0"/>
                        </a:rPr>
                        <m:t>𝑧</m:t>
                      </m:r>
                      <m:r>
                        <a:rPr lang="en-US" sz="2400" i="1" baseline="-25000" dirty="0" err="1" smtClean="0">
                          <a:latin typeface="Cambria Math" panose="02040503050406030204" pitchFamily="18" charset="0"/>
                        </a:rPr>
                        <m:t>𝑖</m:t>
                      </m:r>
                      <m:r>
                        <a:rPr lang="en-US" sz="2400" i="1" dirty="0" smtClean="0">
                          <a:latin typeface="Cambria Math" panose="02040503050406030204" pitchFamily="18" charset="0"/>
                        </a:rPr>
                        <m:t>)</m:t>
                      </m:r>
                    </m:oMath>
                  </m:oMathPara>
                </a14:m>
                <a:endParaRPr lang="en-US" sz="2400" dirty="0"/>
              </a:p>
            </p:txBody>
          </p:sp>
        </mc:Choice>
        <mc:Fallback xmlns="">
          <p:sp>
            <p:nvSpPr>
              <p:cNvPr id="2" name="Oval 1">
                <a:extLst>
                  <a:ext uri="{FF2B5EF4-FFF2-40B4-BE49-F238E27FC236}">
                    <a16:creationId xmlns:a16="http://schemas.microsoft.com/office/drawing/2014/main" id="{21720ED2-257C-C84E-9E7E-FDC1DCAEAC6D}"/>
                  </a:ext>
                </a:extLst>
              </p:cNvPr>
              <p:cNvSpPr>
                <a:spLocks noRot="1" noChangeAspect="1" noMove="1" noResize="1" noEditPoints="1" noAdjustHandles="1" noChangeArrowheads="1" noChangeShapeType="1" noTextEdit="1"/>
              </p:cNvSpPr>
              <p:nvPr/>
            </p:nvSpPr>
            <p:spPr>
              <a:xfrm>
                <a:off x="851013" y="2493248"/>
                <a:ext cx="4015304" cy="808090"/>
              </a:xfrm>
              <a:prstGeom prst="ellipse">
                <a:avLst/>
              </a:prstGeom>
              <a:blipFill>
                <a:blip r:embed="rId10"/>
                <a:stretch>
                  <a:fillRect/>
                </a:stretch>
              </a:blipFill>
            </p:spPr>
            <p:txBody>
              <a:bodyPr/>
              <a:lstStyle/>
              <a:p>
                <a:r>
                  <a:rPr lang="en-US">
                    <a:noFill/>
                  </a:rPr>
                  <a:t> </a:t>
                </a:r>
              </a:p>
            </p:txBody>
          </p:sp>
        </mc:Fallback>
      </mc:AlternateContent>
      <p:graphicFrame>
        <p:nvGraphicFramePr>
          <p:cNvPr id="3" name="Table 2"/>
          <p:cNvGraphicFramePr>
            <a:graphicFrameLocks noGrp="1"/>
          </p:cNvGraphicFramePr>
          <p:nvPr>
            <p:extLst>
              <p:ext uri="{D42A27DB-BD31-4B8C-83A1-F6EECF244321}">
                <p14:modId xmlns:p14="http://schemas.microsoft.com/office/powerpoint/2010/main" val="1282813854"/>
              </p:ext>
            </p:extLst>
          </p:nvPr>
        </p:nvGraphicFramePr>
        <p:xfrm>
          <a:off x="1586700" y="5241690"/>
          <a:ext cx="2600664" cy="370840"/>
        </p:xfrm>
        <a:graphic>
          <a:graphicData uri="http://schemas.openxmlformats.org/drawingml/2006/table">
            <a:tbl>
              <a:tblPr firstRow="1" bandRow="1">
                <a:tableStyleId>{5C22544A-7EE6-4342-B048-85BDC9FD1C3A}</a:tableStyleId>
              </a:tblPr>
              <a:tblGrid>
                <a:gridCol w="433444">
                  <a:extLst>
                    <a:ext uri="{9D8B030D-6E8A-4147-A177-3AD203B41FA5}">
                      <a16:colId xmlns:a16="http://schemas.microsoft.com/office/drawing/2014/main" val="798074745"/>
                    </a:ext>
                  </a:extLst>
                </a:gridCol>
                <a:gridCol w="433444">
                  <a:extLst>
                    <a:ext uri="{9D8B030D-6E8A-4147-A177-3AD203B41FA5}">
                      <a16:colId xmlns:a16="http://schemas.microsoft.com/office/drawing/2014/main" val="3557231891"/>
                    </a:ext>
                  </a:extLst>
                </a:gridCol>
                <a:gridCol w="433444">
                  <a:extLst>
                    <a:ext uri="{9D8B030D-6E8A-4147-A177-3AD203B41FA5}">
                      <a16:colId xmlns:a16="http://schemas.microsoft.com/office/drawing/2014/main" val="2101715227"/>
                    </a:ext>
                  </a:extLst>
                </a:gridCol>
                <a:gridCol w="433444">
                  <a:extLst>
                    <a:ext uri="{9D8B030D-6E8A-4147-A177-3AD203B41FA5}">
                      <a16:colId xmlns:a16="http://schemas.microsoft.com/office/drawing/2014/main" val="3844990879"/>
                    </a:ext>
                  </a:extLst>
                </a:gridCol>
                <a:gridCol w="433444">
                  <a:extLst>
                    <a:ext uri="{9D8B030D-6E8A-4147-A177-3AD203B41FA5}">
                      <a16:colId xmlns:a16="http://schemas.microsoft.com/office/drawing/2014/main" val="2319503096"/>
                    </a:ext>
                  </a:extLst>
                </a:gridCol>
                <a:gridCol w="433444">
                  <a:extLst>
                    <a:ext uri="{9D8B030D-6E8A-4147-A177-3AD203B41FA5}">
                      <a16:colId xmlns:a16="http://schemas.microsoft.com/office/drawing/2014/main" val="3178651070"/>
                    </a:ext>
                  </a:extLst>
                </a:gridCol>
              </a:tblGrid>
              <a:tr h="370840">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1768046"/>
                  </a:ext>
                </a:extLst>
              </a:tr>
            </a:tbl>
          </a:graphicData>
        </a:graphic>
      </p:graphicFrame>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F8F898D-912D-BA43-B6E7-165258D38DE7}"/>
                  </a:ext>
                </a:extLst>
              </p:cNvPr>
              <p:cNvSpPr txBox="1"/>
              <p:nvPr/>
            </p:nvSpPr>
            <p:spPr>
              <a:xfrm>
                <a:off x="6297937" y="1999744"/>
                <a:ext cx="4707404" cy="12073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dirty="0" smtClean="0">
                          <a:latin typeface="Cambria Math" panose="02040503050406030204" pitchFamily="18" charset="0"/>
                          <a:cs typeface="Times New Roman" panose="02020603050405020304" pitchFamily="18" charset="0"/>
                        </a:rPr>
                        <m:t>𝑝</m:t>
                      </m:r>
                      <m:r>
                        <a:rPr lang="en-US" sz="3600" b="0" i="1" baseline="-25000" dirty="0" smtClean="0">
                          <a:latin typeface="Cambria Math" panose="02040503050406030204" pitchFamily="18" charset="0"/>
                          <a:cs typeface="Times New Roman" panose="02020603050405020304" pitchFamily="18" charset="0"/>
                        </a:rPr>
                        <m:t>𝑖𝑗</m:t>
                      </m:r>
                      <m:r>
                        <a:rPr lang="en-US" sz="3600" i="1">
                          <a:latin typeface="Cambria Math" panose="02040503050406030204" pitchFamily="18" charset="0"/>
                        </a:rPr>
                        <m:t>=</m:t>
                      </m:r>
                      <m:f>
                        <m:fPr>
                          <m:ctrlPr>
                            <a:rPr lang="en-US" sz="3600" b="0" i="1" dirty="0" smtClean="0">
                              <a:latin typeface="Cambria Math" panose="02040503050406030204" pitchFamily="18" charset="0"/>
                              <a:cs typeface="Times New Roman" panose="020206030504050203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𝑧</m:t>
                              </m:r>
                              <m:r>
                                <a:rPr lang="en-US" sz="3600" i="1" baseline="-25000">
                                  <a:latin typeface="Cambria Math" panose="02040503050406030204" pitchFamily="18" charset="0"/>
                                </a:rPr>
                                <m:t>𝑖</m:t>
                              </m:r>
                              <m:r>
                                <a:rPr lang="en-US" sz="3600" b="0" i="1" baseline="-25000" smtClean="0">
                                  <a:latin typeface="Cambria Math" panose="02040503050406030204" pitchFamily="18" charset="0"/>
                                </a:rPr>
                                <m:t>𝑗</m:t>
                              </m:r>
                            </m:sup>
                          </m:sSup>
                        </m:num>
                        <m:den>
                          <m:nary>
                            <m:naryPr>
                              <m:chr m:val="∑"/>
                              <m:ctrlPr>
                                <a:rPr lang="en-US" sz="3600" b="0" i="1" dirty="0" smtClean="0">
                                  <a:latin typeface="Cambria Math" panose="02040503050406030204" pitchFamily="18" charset="0"/>
                                  <a:cs typeface="Times New Roman" panose="02020603050405020304" pitchFamily="18" charset="0"/>
                                </a:rPr>
                              </m:ctrlPr>
                            </m:naryPr>
                            <m:sub>
                              <m:r>
                                <m:rPr>
                                  <m:brk m:alnAt="23"/>
                                </m:rPr>
                                <a:rPr lang="en-US" sz="3600" b="0" i="1" dirty="0" smtClean="0">
                                  <a:latin typeface="Cambria Math" panose="02040503050406030204" pitchFamily="18" charset="0"/>
                                  <a:cs typeface="Times New Roman" panose="02020603050405020304" pitchFamily="18" charset="0"/>
                                </a:rPr>
                                <m:t>𝑐</m:t>
                              </m:r>
                              <m:r>
                                <a:rPr lang="en-US" sz="3600" b="0" i="1" dirty="0" smtClean="0">
                                  <a:latin typeface="Cambria Math" panose="02040503050406030204" pitchFamily="18" charset="0"/>
                                  <a:cs typeface="Times New Roman" panose="02020603050405020304" pitchFamily="18" charset="0"/>
                                </a:rPr>
                                <m:t>=1</m:t>
                              </m:r>
                            </m:sub>
                            <m:sup>
                              <m:r>
                                <a:rPr lang="en-US" sz="3600" b="0" i="1" dirty="0" smtClean="0">
                                  <a:latin typeface="Cambria Math" panose="02040503050406030204" pitchFamily="18" charset="0"/>
                                  <a:cs typeface="Times New Roman" panose="02020603050405020304" pitchFamily="18" charset="0"/>
                                </a:rPr>
                                <m:t>𝐶</m:t>
                              </m:r>
                            </m:sup>
                            <m:e>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𝑧</m:t>
                                  </m:r>
                                  <m:r>
                                    <a:rPr lang="en-US" sz="3600" i="1" baseline="-25000">
                                      <a:latin typeface="Cambria Math" panose="02040503050406030204" pitchFamily="18" charset="0"/>
                                    </a:rPr>
                                    <m:t>𝑖</m:t>
                                  </m:r>
                                  <m:r>
                                    <a:rPr lang="en-US" sz="3600" b="0" i="1" baseline="-25000" smtClean="0">
                                      <a:latin typeface="Cambria Math" panose="02040503050406030204" pitchFamily="18" charset="0"/>
                                    </a:rPr>
                                    <m:t>𝑐</m:t>
                                  </m:r>
                                </m:sup>
                              </m:sSup>
                            </m:e>
                          </m:nary>
                        </m:den>
                      </m:f>
                    </m:oMath>
                  </m:oMathPara>
                </a14:m>
                <a:endParaRPr lang="en-US" sz="3600" baseline="-25000" dirty="0"/>
              </a:p>
            </p:txBody>
          </p:sp>
        </mc:Choice>
        <mc:Fallback xmlns="">
          <p:sp>
            <p:nvSpPr>
              <p:cNvPr id="53" name="TextBox 52">
                <a:extLst>
                  <a:ext uri="{FF2B5EF4-FFF2-40B4-BE49-F238E27FC236}">
                    <a16:creationId xmlns:a16="http://schemas.microsoft.com/office/drawing/2014/main" id="{2F8F898D-912D-BA43-B6E7-165258D38DE7}"/>
                  </a:ext>
                </a:extLst>
              </p:cNvPr>
              <p:cNvSpPr txBox="1">
                <a:spLocks noRot="1" noChangeAspect="1" noMove="1" noResize="1" noEditPoints="1" noAdjustHandles="1" noChangeArrowheads="1" noChangeShapeType="1" noTextEdit="1"/>
              </p:cNvSpPr>
              <p:nvPr/>
            </p:nvSpPr>
            <p:spPr>
              <a:xfrm>
                <a:off x="6297937" y="1999744"/>
                <a:ext cx="4707404" cy="1207382"/>
              </a:xfrm>
              <a:prstGeom prst="rect">
                <a:avLst/>
              </a:prstGeom>
              <a:blipFill>
                <a:blip r:embed="rId11"/>
                <a:stretch>
                  <a:fillRect/>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BDF6AC6E-76DF-C047-8F20-22CB5E6A762C}"/>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93129580"/>
      </p:ext>
    </p:extLst>
  </p:cSld>
  <p:clrMapOvr>
    <a:masterClrMapping/>
  </p:clrMapOvr>
  <mc:AlternateContent xmlns:mc="http://schemas.openxmlformats.org/markup-compatibility/2006">
    <mc:Choice xmlns:p14="http://schemas.microsoft.com/office/powerpoint/2010/main" Requires="p14">
      <p:transition spd="slow" p14:dur="2000" advTm="52865"/>
    </mc:Choice>
    <mc:Fallback>
      <p:transition spd="slow" advTm="52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0"/>
            <a:ext cx="10972800" cy="915085"/>
          </a:xfrm>
        </p:spPr>
        <p:txBody>
          <a:bodyPr>
            <a:normAutofit/>
          </a:bodyPr>
          <a:lstStyle/>
          <a:p>
            <a:r>
              <a:rPr lang="en-US" sz="4000" dirty="0"/>
              <a:t>Recall: Multi-Class Logistic Regression</a:t>
            </a:r>
          </a:p>
        </p:txBody>
      </p:sp>
      <p:pic>
        <p:nvPicPr>
          <p:cNvPr id="5" name="Picture 4"/>
          <p:cNvPicPr>
            <a:picLocks noChangeAspect="1"/>
          </p:cNvPicPr>
          <p:nvPr/>
        </p:nvPicPr>
        <p:blipFill>
          <a:blip r:embed="rId6"/>
          <a:stretch>
            <a:fillRect/>
          </a:stretch>
        </p:blipFill>
        <p:spPr>
          <a:xfrm>
            <a:off x="609600" y="1271777"/>
            <a:ext cx="4548010" cy="4615072"/>
          </a:xfrm>
          <a:prstGeom prst="rect">
            <a:avLst/>
          </a:prstGeom>
        </p:spPr>
      </p:pic>
      <p:pic>
        <p:nvPicPr>
          <p:cNvPr id="2" name="Audio 1">
            <a:hlinkClick r:id="" action="ppaction://media"/>
            <a:extLst>
              <a:ext uri="{FF2B5EF4-FFF2-40B4-BE49-F238E27FC236}">
                <a16:creationId xmlns:a16="http://schemas.microsoft.com/office/drawing/2014/main" id="{23D4D389-6D8A-9049-8E6A-7ED99392830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895345704"/>
      </p:ext>
    </p:extLst>
  </p:cSld>
  <p:clrMapOvr>
    <a:masterClrMapping/>
  </p:clrMapOvr>
  <mc:AlternateContent xmlns:mc="http://schemas.openxmlformats.org/markup-compatibility/2006">
    <mc:Choice xmlns:p14="http://schemas.microsoft.com/office/powerpoint/2010/main" Requires="p14">
      <p:transition spd="slow" p14:dur="2000" advTm="14573"/>
    </mc:Choice>
    <mc:Fallback>
      <p:transition spd="slow" advTm="14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5400000">
                                      <p:cBhvr>
                                        <p:cTn id="10" dur="2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0"/>
            <a:ext cx="10972800" cy="915085"/>
          </a:xfrm>
        </p:spPr>
        <p:txBody>
          <a:bodyPr>
            <a:normAutofit/>
          </a:bodyPr>
          <a:lstStyle/>
          <a:p>
            <a:r>
              <a:rPr lang="en-US" sz="4000" dirty="0"/>
              <a:t>Recall: Multi-Class Logistic Regression</a:t>
            </a:r>
          </a:p>
        </p:txBody>
      </p:sp>
      <p:graphicFrame>
        <p:nvGraphicFramePr>
          <p:cNvPr id="27" name="Table 26"/>
          <p:cNvGraphicFramePr>
            <a:graphicFrameLocks noGrp="1"/>
          </p:cNvGraphicFramePr>
          <p:nvPr>
            <p:extLst>
              <p:ext uri="{D42A27DB-BD31-4B8C-83A1-F6EECF244321}">
                <p14:modId xmlns:p14="http://schemas.microsoft.com/office/powerpoint/2010/main" val="1075965001"/>
              </p:ext>
            </p:extLst>
          </p:nvPr>
        </p:nvGraphicFramePr>
        <p:xfrm>
          <a:off x="5697538" y="1874484"/>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28" name="TextBox 27"/>
          <p:cNvSpPr txBox="1"/>
          <p:nvPr/>
        </p:nvSpPr>
        <p:spPr>
          <a:xfrm>
            <a:off x="5424839" y="5059506"/>
            <a:ext cx="1081771" cy="400110"/>
          </a:xfrm>
          <a:prstGeom prst="rect">
            <a:avLst/>
          </a:prstGeom>
          <a:noFill/>
          <a:ln>
            <a:noFill/>
          </a:ln>
        </p:spPr>
        <p:txBody>
          <a:bodyPr wrap="none" rtlCol="0">
            <a:spAutoFit/>
          </a:bodyPr>
          <a:lstStyle/>
          <a:p>
            <a:r>
              <a:rPr lang="en-US" sz="2000" dirty="0"/>
              <a:t>v(strolls)</a:t>
            </a:r>
          </a:p>
        </p:txBody>
      </p:sp>
      <p:graphicFrame>
        <p:nvGraphicFramePr>
          <p:cNvPr id="31" name="Table 30"/>
          <p:cNvGraphicFramePr>
            <a:graphicFrameLocks noGrp="1"/>
          </p:cNvGraphicFramePr>
          <p:nvPr>
            <p:extLst>
              <p:ext uri="{D42A27DB-BD31-4B8C-83A1-F6EECF244321}">
                <p14:modId xmlns:p14="http://schemas.microsoft.com/office/powerpoint/2010/main" val="4269099887"/>
              </p:ext>
            </p:extLst>
          </p:nvPr>
        </p:nvGraphicFramePr>
        <p:xfrm>
          <a:off x="9008462" y="1514144"/>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9578066" y="1569379"/>
            <a:ext cx="939681" cy="400110"/>
          </a:xfrm>
          <a:prstGeom prst="rect">
            <a:avLst/>
          </a:prstGeom>
          <a:noFill/>
        </p:spPr>
        <p:txBody>
          <a:bodyPr wrap="none" rtlCol="0">
            <a:spAutoFit/>
          </a:bodyPr>
          <a:lstStyle/>
          <a:p>
            <a:r>
              <a:rPr lang="en-US" sz="2000" dirty="0"/>
              <a:t>p(man)</a:t>
            </a:r>
          </a:p>
        </p:txBody>
      </p:sp>
      <p:sp>
        <p:nvSpPr>
          <p:cNvPr id="33" name="TextBox 32"/>
          <p:cNvSpPr txBox="1"/>
          <p:nvPr/>
        </p:nvSpPr>
        <p:spPr>
          <a:xfrm>
            <a:off x="9578066" y="2076167"/>
            <a:ext cx="1254702" cy="400110"/>
          </a:xfrm>
          <a:prstGeom prst="rect">
            <a:avLst/>
          </a:prstGeom>
          <a:noFill/>
        </p:spPr>
        <p:txBody>
          <a:bodyPr wrap="none" rtlCol="0">
            <a:spAutoFit/>
          </a:bodyPr>
          <a:lstStyle/>
          <a:p>
            <a:r>
              <a:rPr lang="en-US" sz="2000" dirty="0"/>
              <a:t>p(woman)</a:t>
            </a:r>
          </a:p>
        </p:txBody>
      </p:sp>
      <p:sp>
        <p:nvSpPr>
          <p:cNvPr id="34" name="TextBox 33"/>
          <p:cNvSpPr txBox="1"/>
          <p:nvPr/>
        </p:nvSpPr>
        <p:spPr>
          <a:xfrm>
            <a:off x="9578066" y="3124723"/>
            <a:ext cx="973343" cy="400110"/>
          </a:xfrm>
          <a:prstGeom prst="rect">
            <a:avLst/>
          </a:prstGeom>
          <a:noFill/>
        </p:spPr>
        <p:txBody>
          <a:bodyPr wrap="none" rtlCol="0">
            <a:spAutoFit/>
          </a:bodyPr>
          <a:lstStyle/>
          <a:p>
            <a:r>
              <a:rPr lang="en-US" sz="2000" dirty="0"/>
              <a:t>p(child)</a:t>
            </a:r>
          </a:p>
        </p:txBody>
      </p:sp>
      <p:sp>
        <p:nvSpPr>
          <p:cNvPr id="35" name="TextBox 34"/>
          <p:cNvSpPr txBox="1"/>
          <p:nvPr/>
        </p:nvSpPr>
        <p:spPr>
          <a:xfrm>
            <a:off x="9578066" y="4140038"/>
            <a:ext cx="1428789" cy="400110"/>
          </a:xfrm>
          <a:prstGeom prst="rect">
            <a:avLst/>
          </a:prstGeom>
          <a:noFill/>
        </p:spPr>
        <p:txBody>
          <a:bodyPr wrap="none" rtlCol="0">
            <a:spAutoFit/>
          </a:bodyPr>
          <a:lstStyle/>
          <a:p>
            <a:r>
              <a:rPr lang="en-US" sz="2000" dirty="0"/>
              <a:t>p(crocodile)</a:t>
            </a:r>
          </a:p>
        </p:txBody>
      </p:sp>
      <p:sp>
        <p:nvSpPr>
          <p:cNvPr id="36" name="TextBox 35"/>
          <p:cNvSpPr txBox="1"/>
          <p:nvPr/>
        </p:nvSpPr>
        <p:spPr>
          <a:xfrm>
            <a:off x="9578066" y="3596531"/>
            <a:ext cx="1250663" cy="400110"/>
          </a:xfrm>
          <a:prstGeom prst="rect">
            <a:avLst/>
          </a:prstGeom>
          <a:noFill/>
        </p:spPr>
        <p:txBody>
          <a:bodyPr wrap="none" rtlCol="0">
            <a:spAutoFit/>
          </a:bodyPr>
          <a:lstStyle/>
          <a:p>
            <a:r>
              <a:rPr lang="en-US" sz="2000" dirty="0"/>
              <a:t>p(banana)</a:t>
            </a:r>
          </a:p>
        </p:txBody>
      </p:sp>
      <p:sp>
        <p:nvSpPr>
          <p:cNvPr id="37" name="TextBox 36"/>
          <p:cNvSpPr txBox="1"/>
          <p:nvPr/>
        </p:nvSpPr>
        <p:spPr>
          <a:xfrm>
            <a:off x="9548442" y="5108427"/>
            <a:ext cx="1309910" cy="400110"/>
          </a:xfrm>
          <a:prstGeom prst="rect">
            <a:avLst/>
          </a:prstGeom>
          <a:noFill/>
        </p:spPr>
        <p:txBody>
          <a:bodyPr wrap="none" rtlCol="0">
            <a:spAutoFit/>
          </a:bodyPr>
          <a:lstStyle/>
          <a:p>
            <a:r>
              <a:rPr lang="en-US" sz="2000" dirty="0"/>
              <a:t>p(concept)</a:t>
            </a:r>
          </a:p>
        </p:txBody>
      </p:sp>
      <p:graphicFrame>
        <p:nvGraphicFramePr>
          <p:cNvPr id="40" name="Table 39"/>
          <p:cNvGraphicFramePr>
            <a:graphicFrameLocks noGrp="1"/>
          </p:cNvGraphicFramePr>
          <p:nvPr>
            <p:extLst>
              <p:ext uri="{D42A27DB-BD31-4B8C-83A1-F6EECF244321}">
                <p14:modId xmlns:p14="http://schemas.microsoft.com/office/powerpoint/2010/main" val="66680294"/>
              </p:ext>
            </p:extLst>
          </p:nvPr>
        </p:nvGraphicFramePr>
        <p:xfrm>
          <a:off x="7353000" y="1515398"/>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1" name="TextBox 40"/>
          <p:cNvSpPr txBox="1"/>
          <p:nvPr/>
        </p:nvSpPr>
        <p:spPr>
          <a:xfrm>
            <a:off x="7153149" y="1042177"/>
            <a:ext cx="906017" cy="400110"/>
          </a:xfrm>
          <a:prstGeom prst="rect">
            <a:avLst/>
          </a:prstGeom>
          <a:noFill/>
        </p:spPr>
        <p:txBody>
          <a:bodyPr wrap="none" rtlCol="0">
            <a:spAutoFit/>
          </a:bodyPr>
          <a:lstStyle/>
          <a:p>
            <a:r>
              <a:rPr lang="en-US" sz="2000" dirty="0"/>
              <a:t>z(man)</a:t>
            </a:r>
          </a:p>
        </p:txBody>
      </p:sp>
      <p:sp>
        <p:nvSpPr>
          <p:cNvPr id="42" name="TextBox 41"/>
          <p:cNvSpPr txBox="1"/>
          <p:nvPr/>
        </p:nvSpPr>
        <p:spPr>
          <a:xfrm>
            <a:off x="6968035" y="5663077"/>
            <a:ext cx="1276247" cy="400110"/>
          </a:xfrm>
          <a:prstGeom prst="rect">
            <a:avLst/>
          </a:prstGeom>
          <a:noFill/>
        </p:spPr>
        <p:txBody>
          <a:bodyPr wrap="none" rtlCol="0">
            <a:spAutoFit/>
          </a:bodyPr>
          <a:lstStyle/>
          <a:p>
            <a:r>
              <a:rPr lang="en-US" sz="2000" dirty="0"/>
              <a:t>z(concept)</a:t>
            </a:r>
          </a:p>
        </p:txBody>
      </p:sp>
      <p:cxnSp>
        <p:nvCxnSpPr>
          <p:cNvPr id="5" name="Straight Arrow Connector 4"/>
          <p:cNvCxnSpPr/>
          <p:nvPr/>
        </p:nvCxnSpPr>
        <p:spPr>
          <a:xfrm flipV="1">
            <a:off x="6237518" y="1514144"/>
            <a:ext cx="1115482" cy="3603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237518" y="4930410"/>
            <a:ext cx="1115482" cy="6583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610444" y="3205220"/>
            <a:ext cx="354293" cy="3919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610444" y="3206474"/>
            <a:ext cx="369629" cy="3906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7892980" y="1730374"/>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7892980" y="227058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7903119" y="277906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7917429" y="327186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7909912" y="3796124"/>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7923817" y="4287445"/>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7909912" y="4820888"/>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7918571" y="5393104"/>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8095555" y="1518604"/>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pic>
        <p:nvPicPr>
          <p:cNvPr id="2" name="Audio 1">
            <a:hlinkClick r:id="" action="ppaction://media"/>
            <a:extLst>
              <a:ext uri="{FF2B5EF4-FFF2-40B4-BE49-F238E27FC236}">
                <a16:creationId xmlns:a16="http://schemas.microsoft.com/office/drawing/2014/main" id="{2545E5BF-0054-7540-906F-677C1EB52E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79888514"/>
      </p:ext>
    </p:extLst>
  </p:cSld>
  <p:clrMapOvr>
    <a:masterClrMapping/>
  </p:clrMapOvr>
  <mc:AlternateContent xmlns:mc="http://schemas.openxmlformats.org/markup-compatibility/2006">
    <mc:Choice xmlns:p14="http://schemas.microsoft.com/office/powerpoint/2010/main" Requires="p14">
      <p:transition spd="slow" p14:dur="2000" advTm="17864"/>
    </mc:Choice>
    <mc:Fallback>
      <p:transition spd="slow" advTm="17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3200" dirty="0"/>
              <a:t>We want: word vectors that allow us to predict their likely context</a:t>
            </a:r>
          </a:p>
        </p:txBody>
      </p:sp>
      <p:graphicFrame>
        <p:nvGraphicFramePr>
          <p:cNvPr id="27" name="Table 26"/>
          <p:cNvGraphicFramePr>
            <a:graphicFrameLocks noGrp="1"/>
          </p:cNvGraphicFramePr>
          <p:nvPr>
            <p:extLst>
              <p:ext uri="{D42A27DB-BD31-4B8C-83A1-F6EECF244321}">
                <p14:modId xmlns:p14="http://schemas.microsoft.com/office/powerpoint/2010/main" val="1055574896"/>
              </p:ext>
            </p:extLst>
          </p:nvPr>
        </p:nvGraphicFramePr>
        <p:xfrm>
          <a:off x="5697538" y="2037322"/>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1081197404"/>
              </p:ext>
            </p:extLst>
          </p:nvPr>
        </p:nvGraphicFramePr>
        <p:xfrm>
          <a:off x="9008462"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9578066" y="1732217"/>
            <a:ext cx="939681" cy="400110"/>
          </a:xfrm>
          <a:prstGeom prst="rect">
            <a:avLst/>
          </a:prstGeom>
          <a:noFill/>
        </p:spPr>
        <p:txBody>
          <a:bodyPr wrap="none" rtlCol="0">
            <a:spAutoFit/>
          </a:bodyPr>
          <a:lstStyle/>
          <a:p>
            <a:r>
              <a:rPr lang="en-US" sz="2000" dirty="0"/>
              <a:t>p(man)</a:t>
            </a:r>
          </a:p>
        </p:txBody>
      </p:sp>
      <p:sp>
        <p:nvSpPr>
          <p:cNvPr id="33" name="TextBox 32"/>
          <p:cNvSpPr txBox="1"/>
          <p:nvPr/>
        </p:nvSpPr>
        <p:spPr>
          <a:xfrm>
            <a:off x="9578066" y="2239005"/>
            <a:ext cx="1254702" cy="400110"/>
          </a:xfrm>
          <a:prstGeom prst="rect">
            <a:avLst/>
          </a:prstGeom>
          <a:noFill/>
        </p:spPr>
        <p:txBody>
          <a:bodyPr wrap="none" rtlCol="0">
            <a:spAutoFit/>
          </a:bodyPr>
          <a:lstStyle/>
          <a:p>
            <a:r>
              <a:rPr lang="en-US" sz="2000" dirty="0"/>
              <a:t>p(woman)</a:t>
            </a:r>
          </a:p>
        </p:txBody>
      </p:sp>
      <p:sp>
        <p:nvSpPr>
          <p:cNvPr id="34" name="TextBox 33"/>
          <p:cNvSpPr txBox="1"/>
          <p:nvPr/>
        </p:nvSpPr>
        <p:spPr>
          <a:xfrm>
            <a:off x="9578066" y="3287561"/>
            <a:ext cx="973343" cy="400110"/>
          </a:xfrm>
          <a:prstGeom prst="rect">
            <a:avLst/>
          </a:prstGeom>
          <a:noFill/>
        </p:spPr>
        <p:txBody>
          <a:bodyPr wrap="none" rtlCol="0">
            <a:spAutoFit/>
          </a:bodyPr>
          <a:lstStyle/>
          <a:p>
            <a:r>
              <a:rPr lang="en-US" sz="2000" dirty="0"/>
              <a:t>p(child)</a:t>
            </a:r>
          </a:p>
        </p:txBody>
      </p:sp>
      <p:sp>
        <p:nvSpPr>
          <p:cNvPr id="35" name="TextBox 34"/>
          <p:cNvSpPr txBox="1"/>
          <p:nvPr/>
        </p:nvSpPr>
        <p:spPr>
          <a:xfrm>
            <a:off x="9578066" y="4302876"/>
            <a:ext cx="1428789" cy="400110"/>
          </a:xfrm>
          <a:prstGeom prst="rect">
            <a:avLst/>
          </a:prstGeom>
          <a:noFill/>
        </p:spPr>
        <p:txBody>
          <a:bodyPr wrap="none" rtlCol="0">
            <a:spAutoFit/>
          </a:bodyPr>
          <a:lstStyle/>
          <a:p>
            <a:r>
              <a:rPr lang="en-US" sz="2000" dirty="0"/>
              <a:t>p(crocodile)</a:t>
            </a:r>
          </a:p>
        </p:txBody>
      </p:sp>
      <p:sp>
        <p:nvSpPr>
          <p:cNvPr id="36" name="TextBox 35"/>
          <p:cNvSpPr txBox="1"/>
          <p:nvPr/>
        </p:nvSpPr>
        <p:spPr>
          <a:xfrm>
            <a:off x="9578066" y="3759369"/>
            <a:ext cx="1250663" cy="400110"/>
          </a:xfrm>
          <a:prstGeom prst="rect">
            <a:avLst/>
          </a:prstGeom>
          <a:noFill/>
        </p:spPr>
        <p:txBody>
          <a:bodyPr wrap="none" rtlCol="0">
            <a:spAutoFit/>
          </a:bodyPr>
          <a:lstStyle/>
          <a:p>
            <a:r>
              <a:rPr lang="en-US" sz="2000" dirty="0"/>
              <a:t>p(banana)</a:t>
            </a:r>
          </a:p>
        </p:txBody>
      </p:sp>
      <p:sp>
        <p:nvSpPr>
          <p:cNvPr id="37" name="TextBox 36"/>
          <p:cNvSpPr txBox="1"/>
          <p:nvPr/>
        </p:nvSpPr>
        <p:spPr>
          <a:xfrm>
            <a:off x="9548442" y="5271265"/>
            <a:ext cx="1309910" cy="400110"/>
          </a:xfrm>
          <a:prstGeom prst="rect">
            <a:avLst/>
          </a:prstGeom>
          <a:noFill/>
        </p:spPr>
        <p:txBody>
          <a:bodyPr wrap="none" rtlCol="0">
            <a:spAutoFit/>
          </a:bodyPr>
          <a:lstStyle/>
          <a:p>
            <a:r>
              <a:rPr lang="en-US" sz="2000" dirty="0"/>
              <a:t>p(concept)</a:t>
            </a:r>
          </a:p>
        </p:txBody>
      </p:sp>
      <p:graphicFrame>
        <p:nvGraphicFramePr>
          <p:cNvPr id="40" name="Table 39"/>
          <p:cNvGraphicFramePr>
            <a:graphicFrameLocks noGrp="1"/>
          </p:cNvGraphicFramePr>
          <p:nvPr>
            <p:extLst>
              <p:ext uri="{D42A27DB-BD31-4B8C-83A1-F6EECF244321}">
                <p14:modId xmlns:p14="http://schemas.microsoft.com/office/powerpoint/2010/main" val="1039865334"/>
              </p:ext>
            </p:extLst>
          </p:nvPr>
        </p:nvGraphicFramePr>
        <p:xfrm>
          <a:off x="7353000" y="1678236"/>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1" name="TextBox 40"/>
          <p:cNvSpPr txBox="1"/>
          <p:nvPr/>
        </p:nvSpPr>
        <p:spPr>
          <a:xfrm>
            <a:off x="7153149" y="1205015"/>
            <a:ext cx="906017" cy="400110"/>
          </a:xfrm>
          <a:prstGeom prst="rect">
            <a:avLst/>
          </a:prstGeom>
          <a:noFill/>
        </p:spPr>
        <p:txBody>
          <a:bodyPr wrap="none" rtlCol="0">
            <a:spAutoFit/>
          </a:bodyPr>
          <a:lstStyle/>
          <a:p>
            <a:r>
              <a:rPr lang="en-US" sz="2000" dirty="0"/>
              <a:t>z(man)</a:t>
            </a:r>
          </a:p>
        </p:txBody>
      </p:sp>
      <p:sp>
        <p:nvSpPr>
          <p:cNvPr id="42" name="TextBox 41"/>
          <p:cNvSpPr txBox="1"/>
          <p:nvPr/>
        </p:nvSpPr>
        <p:spPr>
          <a:xfrm>
            <a:off x="6968035" y="5825915"/>
            <a:ext cx="1276247" cy="400110"/>
          </a:xfrm>
          <a:prstGeom prst="rect">
            <a:avLst/>
          </a:prstGeom>
          <a:noFill/>
        </p:spPr>
        <p:txBody>
          <a:bodyPr wrap="none" rtlCol="0">
            <a:spAutoFit/>
          </a:bodyPr>
          <a:lstStyle/>
          <a:p>
            <a:r>
              <a:rPr lang="en-US" sz="2000" dirty="0"/>
              <a:t>z(concept)</a:t>
            </a:r>
          </a:p>
        </p:txBody>
      </p:sp>
      <p:cxnSp>
        <p:nvCxnSpPr>
          <p:cNvPr id="5" name="Straight Arrow Connector 4"/>
          <p:cNvCxnSpPr/>
          <p:nvPr/>
        </p:nvCxnSpPr>
        <p:spPr>
          <a:xfrm flipV="1">
            <a:off x="6237518" y="1676982"/>
            <a:ext cx="1115482" cy="36034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237518" y="5093248"/>
            <a:ext cx="1115482" cy="65830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610444" y="3368058"/>
            <a:ext cx="354293" cy="39194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610444" y="3369312"/>
            <a:ext cx="369629" cy="39069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7892980" y="189321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7892980" y="24334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7903119" y="294190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7917429" y="3434704"/>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7909912" y="395896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7923817" y="445028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7909912" y="49837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7918571" y="555594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8095555" y="1681442"/>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sp>
        <p:nvSpPr>
          <p:cNvPr id="29" name="TextBox 28"/>
          <p:cNvSpPr txBox="1"/>
          <p:nvPr/>
        </p:nvSpPr>
        <p:spPr>
          <a:xfrm>
            <a:off x="238319" y="943405"/>
            <a:ext cx="3206339" cy="4401205"/>
          </a:xfrm>
          <a:prstGeom prst="rect">
            <a:avLst/>
          </a:prstGeom>
          <a:noFill/>
        </p:spPr>
        <p:txBody>
          <a:bodyPr wrap="square" rtlCol="0">
            <a:spAutoFit/>
          </a:bodyPr>
          <a:lstStyle/>
          <a:p>
            <a:r>
              <a:rPr lang="en-US" sz="2800">
                <a:solidFill>
                  <a:schemeClr val="accent2"/>
                </a:solidFill>
              </a:rPr>
              <a:t>But again, how </a:t>
            </a:r>
            <a:r>
              <a:rPr lang="en-US" sz="2800" dirty="0">
                <a:solidFill>
                  <a:schemeClr val="accent2"/>
                </a:solidFill>
              </a:rPr>
              <a:t>do we </a:t>
            </a:r>
            <a:r>
              <a:rPr lang="en-US" sz="2800" i="1" dirty="0">
                <a:solidFill>
                  <a:schemeClr val="accent2"/>
                </a:solidFill>
              </a:rPr>
              <a:t>learn</a:t>
            </a:r>
            <a:r>
              <a:rPr lang="en-US" sz="2800" dirty="0">
                <a:solidFill>
                  <a:schemeClr val="accent2"/>
                </a:solidFill>
              </a:rPr>
              <a:t> these vectors?</a:t>
            </a:r>
          </a:p>
          <a:p>
            <a:endParaRPr lang="en-US" sz="2800" dirty="0">
              <a:solidFill>
                <a:schemeClr val="accent2"/>
              </a:solidFill>
            </a:endParaRPr>
          </a:p>
          <a:p>
            <a:r>
              <a:rPr lang="en-US" sz="2800" dirty="0">
                <a:solidFill>
                  <a:schemeClr val="accent2"/>
                </a:solidFill>
              </a:rPr>
              <a:t>Let’s take a step back: we’ll focus on understanding how we can predict context words based on input words</a:t>
            </a:r>
          </a:p>
        </p:txBody>
      </p:sp>
      <p:sp>
        <p:nvSpPr>
          <p:cNvPr id="30" name="TextBox 29"/>
          <p:cNvSpPr txBox="1"/>
          <p:nvPr/>
        </p:nvSpPr>
        <p:spPr>
          <a:xfrm>
            <a:off x="5424839" y="5222344"/>
            <a:ext cx="1081771" cy="400110"/>
          </a:xfrm>
          <a:prstGeom prst="rect">
            <a:avLst/>
          </a:prstGeom>
          <a:noFill/>
          <a:ln>
            <a:noFill/>
          </a:ln>
        </p:spPr>
        <p:txBody>
          <a:bodyPr wrap="none" rtlCol="0">
            <a:spAutoFit/>
          </a:bodyPr>
          <a:lstStyle/>
          <a:p>
            <a:r>
              <a:rPr lang="en-US" sz="2000" dirty="0"/>
              <a:t>v(strolls)</a:t>
            </a:r>
          </a:p>
        </p:txBody>
      </p:sp>
      <p:pic>
        <p:nvPicPr>
          <p:cNvPr id="2" name="Audio 1">
            <a:hlinkClick r:id="" action="ppaction://media"/>
            <a:extLst>
              <a:ext uri="{FF2B5EF4-FFF2-40B4-BE49-F238E27FC236}">
                <a16:creationId xmlns:a16="http://schemas.microsoft.com/office/drawing/2014/main" id="{E9C32C29-3D15-1E42-A9F5-9E14E2DA8BF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6948426"/>
      </p:ext>
    </p:extLst>
  </p:cSld>
  <p:clrMapOvr>
    <a:masterClrMapping/>
  </p:clrMapOvr>
  <mc:AlternateContent xmlns:mc="http://schemas.openxmlformats.org/markup-compatibility/2006">
    <mc:Choice xmlns:p14="http://schemas.microsoft.com/office/powerpoint/2010/main" Requires="p14">
      <p:transition spd="slow" p14:dur="2000" advTm="16255"/>
    </mc:Choice>
    <mc:Fallback>
      <p:transition spd="slow" advTm="162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3200" dirty="0"/>
              <a:t>Predicting context words based on input words</a:t>
            </a:r>
          </a:p>
        </p:txBody>
      </p:sp>
      <p:pic>
        <p:nvPicPr>
          <p:cNvPr id="10" name="Picture 9"/>
          <p:cNvPicPr>
            <a:picLocks noChangeAspect="1"/>
          </p:cNvPicPr>
          <p:nvPr/>
        </p:nvPicPr>
        <p:blipFill>
          <a:blip r:embed="rId5"/>
          <a:stretch>
            <a:fillRect/>
          </a:stretch>
        </p:blipFill>
        <p:spPr>
          <a:xfrm>
            <a:off x="771340" y="915085"/>
            <a:ext cx="10649320" cy="4696454"/>
          </a:xfrm>
          <a:prstGeom prst="rect">
            <a:avLst/>
          </a:prstGeom>
        </p:spPr>
      </p:pic>
      <p:sp>
        <p:nvSpPr>
          <p:cNvPr id="2" name="TextBox 1"/>
          <p:cNvSpPr txBox="1"/>
          <p:nvPr/>
        </p:nvSpPr>
        <p:spPr>
          <a:xfrm>
            <a:off x="3507342" y="5611539"/>
            <a:ext cx="5177315" cy="646331"/>
          </a:xfrm>
          <a:prstGeom prst="rect">
            <a:avLst/>
          </a:prstGeom>
          <a:noFill/>
        </p:spPr>
        <p:txBody>
          <a:bodyPr wrap="none" rtlCol="0">
            <a:spAutoFit/>
          </a:bodyPr>
          <a:lstStyle/>
          <a:p>
            <a:pPr algn="ctr"/>
            <a:r>
              <a:rPr lang="en-US" dirty="0">
                <a:solidFill>
                  <a:schemeClr val="accent2"/>
                </a:solidFill>
              </a:rPr>
              <a:t>Input words and context words are one-hot encoded </a:t>
            </a:r>
          </a:p>
          <a:p>
            <a:pPr algn="ctr"/>
            <a:r>
              <a:rPr lang="en-US" dirty="0">
                <a:solidFill>
                  <a:schemeClr val="accent2"/>
                </a:solidFill>
              </a:rPr>
              <a:t>(similar to bag of words representation)</a:t>
            </a:r>
          </a:p>
        </p:txBody>
      </p:sp>
      <p:pic>
        <p:nvPicPr>
          <p:cNvPr id="3" name="Audio 2">
            <a:hlinkClick r:id="" action="ppaction://media"/>
            <a:extLst>
              <a:ext uri="{FF2B5EF4-FFF2-40B4-BE49-F238E27FC236}">
                <a16:creationId xmlns:a16="http://schemas.microsoft.com/office/drawing/2014/main" id="{32102057-9529-FF47-A243-09285F4E5F7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48714209"/>
      </p:ext>
    </p:extLst>
  </p:cSld>
  <p:clrMapOvr>
    <a:masterClrMapping/>
  </p:clrMapOvr>
  <mc:AlternateContent xmlns:mc="http://schemas.openxmlformats.org/markup-compatibility/2006">
    <mc:Choice xmlns:p14="http://schemas.microsoft.com/office/powerpoint/2010/main" Requires="p14">
      <p:transition spd="slow" p14:dur="2000" advTm="44612"/>
    </mc:Choice>
    <mc:Fallback>
      <p:transition spd="slow" advTm="44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3200" dirty="0"/>
              <a:t>Predicting context words based on input words</a:t>
            </a:r>
          </a:p>
        </p:txBody>
      </p:sp>
      <p:sp>
        <p:nvSpPr>
          <p:cNvPr id="53" name="TextBox 52"/>
          <p:cNvSpPr txBox="1"/>
          <p:nvPr/>
        </p:nvSpPr>
        <p:spPr>
          <a:xfrm>
            <a:off x="348136" y="915085"/>
            <a:ext cx="3569919" cy="5324535"/>
          </a:xfrm>
          <a:prstGeom prst="rect">
            <a:avLst/>
          </a:prstGeom>
          <a:noFill/>
        </p:spPr>
        <p:txBody>
          <a:bodyPr wrap="square" rtlCol="0">
            <a:spAutoFit/>
          </a:bodyPr>
          <a:lstStyle/>
          <a:p>
            <a:r>
              <a:rPr lang="en-US" sz="2000" b="1" u="sng" dirty="0"/>
              <a:t>Training Data:</a:t>
            </a:r>
          </a:p>
          <a:p>
            <a:endParaRPr lang="en-US" sz="2000" dirty="0"/>
          </a:p>
          <a:p>
            <a:r>
              <a:rPr lang="en-US" sz="2000" dirty="0"/>
              <a:t>HUGE number of pairs of the following form:</a:t>
            </a:r>
          </a:p>
          <a:p>
            <a:endParaRPr lang="en-US" sz="2000" dirty="0"/>
          </a:p>
          <a:p>
            <a:r>
              <a:rPr lang="en-US" sz="2000" dirty="0"/>
              <a:t>{input word, context word}</a:t>
            </a:r>
          </a:p>
          <a:p>
            <a:endParaRPr lang="en-US" sz="2000" dirty="0"/>
          </a:p>
          <a:p>
            <a:r>
              <a:rPr lang="en-US" sz="2000" dirty="0"/>
              <a:t>e.g. from Wikipedia</a:t>
            </a:r>
          </a:p>
          <a:p>
            <a:endParaRPr lang="en-US" sz="2000" dirty="0"/>
          </a:p>
          <a:p>
            <a:r>
              <a:rPr lang="en-US" sz="2000" b="1" u="sng" dirty="0"/>
              <a:t>Examples:</a:t>
            </a:r>
          </a:p>
          <a:p>
            <a:endParaRPr lang="en-US" sz="2000" b="1" u="sng" dirty="0"/>
          </a:p>
          <a:p>
            <a:r>
              <a:rPr lang="en-US" sz="2000" dirty="0"/>
              <a:t>{strolls, man}</a:t>
            </a:r>
          </a:p>
          <a:p>
            <a:r>
              <a:rPr lang="en-US" sz="2000" dirty="0"/>
              <a:t>{strolls, woman}</a:t>
            </a:r>
          </a:p>
          <a:p>
            <a:r>
              <a:rPr lang="en-US" sz="2000" dirty="0"/>
              <a:t>{swims, crocodile}</a:t>
            </a:r>
          </a:p>
          <a:p>
            <a:r>
              <a:rPr lang="en-US" sz="2000" dirty="0"/>
              <a:t>{swims, fish}</a:t>
            </a:r>
          </a:p>
          <a:p>
            <a:r>
              <a:rPr lang="en-US" sz="2000" dirty="0"/>
              <a:t>{flies, bird}</a:t>
            </a:r>
          </a:p>
          <a:p>
            <a:r>
              <a:rPr lang="en-US" sz="2000" dirty="0"/>
              <a:t>{flies, plane}</a:t>
            </a:r>
          </a:p>
        </p:txBody>
      </p:sp>
      <p:pic>
        <p:nvPicPr>
          <p:cNvPr id="10" name="Picture 9"/>
          <p:cNvPicPr>
            <a:picLocks noChangeAspect="1"/>
          </p:cNvPicPr>
          <p:nvPr/>
        </p:nvPicPr>
        <p:blipFill>
          <a:blip r:embed="rId5"/>
          <a:stretch>
            <a:fillRect/>
          </a:stretch>
        </p:blipFill>
        <p:spPr>
          <a:xfrm>
            <a:off x="4509368" y="1428409"/>
            <a:ext cx="7302895" cy="3220648"/>
          </a:xfrm>
          <a:prstGeom prst="rect">
            <a:avLst/>
          </a:prstGeom>
        </p:spPr>
      </p:pic>
      <p:pic>
        <p:nvPicPr>
          <p:cNvPr id="3" name="Audio 2">
            <a:hlinkClick r:id="" action="ppaction://media"/>
            <a:extLst>
              <a:ext uri="{FF2B5EF4-FFF2-40B4-BE49-F238E27FC236}">
                <a16:creationId xmlns:a16="http://schemas.microsoft.com/office/drawing/2014/main" id="{C64158F4-0A56-7942-B6D2-41F09CA41C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5191035"/>
      </p:ext>
    </p:extLst>
  </p:cSld>
  <p:clrMapOvr>
    <a:masterClrMapping/>
  </p:clrMapOvr>
  <mc:AlternateContent xmlns:mc="http://schemas.openxmlformats.org/markup-compatibility/2006">
    <mc:Choice xmlns:p14="http://schemas.microsoft.com/office/powerpoint/2010/main" Requires="p14">
      <p:transition spd="slow" p14:dur="2000" advTm="14158"/>
    </mc:Choice>
    <mc:Fallback>
      <p:transition spd="slow" advTm="14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3200" dirty="0"/>
              <a:t>Predicting context words based on input words</a:t>
            </a:r>
          </a:p>
        </p:txBody>
      </p:sp>
      <p:sp>
        <p:nvSpPr>
          <p:cNvPr id="53" name="TextBox 52"/>
          <p:cNvSpPr txBox="1"/>
          <p:nvPr/>
        </p:nvSpPr>
        <p:spPr>
          <a:xfrm>
            <a:off x="348136" y="915085"/>
            <a:ext cx="3569919" cy="5324535"/>
          </a:xfrm>
          <a:prstGeom prst="rect">
            <a:avLst/>
          </a:prstGeom>
          <a:noFill/>
        </p:spPr>
        <p:txBody>
          <a:bodyPr wrap="square" rtlCol="0">
            <a:spAutoFit/>
          </a:bodyPr>
          <a:lstStyle/>
          <a:p>
            <a:r>
              <a:rPr lang="en-US" sz="2000" b="1" u="sng" dirty="0"/>
              <a:t>Training Data:</a:t>
            </a:r>
          </a:p>
          <a:p>
            <a:endParaRPr lang="en-US" sz="2000" dirty="0"/>
          </a:p>
          <a:p>
            <a:r>
              <a:rPr lang="en-US" sz="2000" dirty="0"/>
              <a:t>HUGE number of pairs of the following form:</a:t>
            </a:r>
          </a:p>
          <a:p>
            <a:endParaRPr lang="en-US" sz="2000" dirty="0"/>
          </a:p>
          <a:p>
            <a:r>
              <a:rPr lang="en-US" sz="2000" dirty="0"/>
              <a:t>{input word, context word}</a:t>
            </a:r>
          </a:p>
          <a:p>
            <a:endParaRPr lang="en-US" sz="2000" dirty="0"/>
          </a:p>
          <a:p>
            <a:r>
              <a:rPr lang="en-US" sz="2000" dirty="0"/>
              <a:t>e.g. from Wikipedia</a:t>
            </a:r>
          </a:p>
          <a:p>
            <a:endParaRPr lang="en-US" sz="2000" dirty="0"/>
          </a:p>
          <a:p>
            <a:r>
              <a:rPr lang="en-US" sz="2000" b="1" u="sng" dirty="0"/>
              <a:t>Examples:</a:t>
            </a:r>
          </a:p>
          <a:p>
            <a:endParaRPr lang="en-US" sz="2000" b="1" u="sng" dirty="0"/>
          </a:p>
          <a:p>
            <a:r>
              <a:rPr lang="en-US" sz="2000" dirty="0"/>
              <a:t>{strolls, man}</a:t>
            </a:r>
          </a:p>
          <a:p>
            <a:r>
              <a:rPr lang="en-US" sz="2000" dirty="0"/>
              <a:t>{strolls, woman}</a:t>
            </a:r>
          </a:p>
          <a:p>
            <a:r>
              <a:rPr lang="en-US" sz="2000" dirty="0"/>
              <a:t>{swims, crocodile}</a:t>
            </a:r>
          </a:p>
          <a:p>
            <a:r>
              <a:rPr lang="en-US" sz="2000" dirty="0"/>
              <a:t>{swims, fish}</a:t>
            </a:r>
          </a:p>
          <a:p>
            <a:r>
              <a:rPr lang="en-US" sz="2000" dirty="0"/>
              <a:t>{flies, bird}</a:t>
            </a:r>
          </a:p>
          <a:p>
            <a:r>
              <a:rPr lang="en-US" sz="2000" dirty="0"/>
              <a:t>{flies, plane}</a:t>
            </a:r>
          </a:p>
        </p:txBody>
      </p:sp>
      <p:pic>
        <p:nvPicPr>
          <p:cNvPr id="10" name="Picture 9"/>
          <p:cNvPicPr>
            <a:picLocks noChangeAspect="1"/>
          </p:cNvPicPr>
          <p:nvPr/>
        </p:nvPicPr>
        <p:blipFill>
          <a:blip r:embed="rId5"/>
          <a:stretch>
            <a:fillRect/>
          </a:stretch>
        </p:blipFill>
        <p:spPr>
          <a:xfrm>
            <a:off x="4509368" y="1428409"/>
            <a:ext cx="7302895" cy="3220648"/>
          </a:xfrm>
          <a:prstGeom prst="rect">
            <a:avLst/>
          </a:prstGeom>
        </p:spPr>
      </p:pic>
      <p:sp>
        <p:nvSpPr>
          <p:cNvPr id="5" name="TextBox 4"/>
          <p:cNvSpPr txBox="1"/>
          <p:nvPr/>
        </p:nvSpPr>
        <p:spPr>
          <a:xfrm>
            <a:off x="6067656" y="5740336"/>
            <a:ext cx="3351175" cy="646331"/>
          </a:xfrm>
          <a:prstGeom prst="rect">
            <a:avLst/>
          </a:prstGeom>
          <a:noFill/>
        </p:spPr>
        <p:txBody>
          <a:bodyPr wrap="none" rtlCol="0">
            <a:spAutoFit/>
          </a:bodyPr>
          <a:lstStyle/>
          <a:p>
            <a:pPr algn="ctr"/>
            <a:r>
              <a:rPr lang="en-US" dirty="0">
                <a:solidFill>
                  <a:schemeClr val="accent2"/>
                </a:solidFill>
              </a:rPr>
              <a:t>These vectors are huge! </a:t>
            </a:r>
          </a:p>
          <a:p>
            <a:pPr algn="ctr"/>
            <a:r>
              <a:rPr lang="en-US" dirty="0">
                <a:solidFill>
                  <a:schemeClr val="accent2"/>
                </a:solidFill>
              </a:rPr>
              <a:t>They’re the size of our vocabulary</a:t>
            </a:r>
          </a:p>
        </p:txBody>
      </p:sp>
      <p:cxnSp>
        <p:nvCxnSpPr>
          <p:cNvPr id="6" name="Straight Arrow Connector 5"/>
          <p:cNvCxnSpPr>
            <a:stCxn id="5" idx="0"/>
          </p:cNvCxnSpPr>
          <p:nvPr/>
        </p:nvCxnSpPr>
        <p:spPr>
          <a:xfrm flipV="1">
            <a:off x="7743244" y="4649058"/>
            <a:ext cx="1250444" cy="109127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flipH="1" flipV="1">
            <a:off x="6375748" y="4508220"/>
            <a:ext cx="535766" cy="11556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8735170" y="4508220"/>
            <a:ext cx="1298178" cy="12454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 name="Audio 1">
            <a:hlinkClick r:id="" action="ppaction://media"/>
            <a:extLst>
              <a:ext uri="{FF2B5EF4-FFF2-40B4-BE49-F238E27FC236}">
                <a16:creationId xmlns:a16="http://schemas.microsoft.com/office/drawing/2014/main" id="{C13606F5-5755-EF4F-BE1B-C7DF78A3393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33869102"/>
      </p:ext>
    </p:extLst>
  </p:cSld>
  <p:clrMapOvr>
    <a:masterClrMapping/>
  </p:clrMapOvr>
  <mc:AlternateContent xmlns:mc="http://schemas.openxmlformats.org/markup-compatibility/2006">
    <mc:Choice xmlns:p14="http://schemas.microsoft.com/office/powerpoint/2010/main" Requires="p14">
      <p:transition spd="slow" p14:dur="2000" advTm="9700"/>
    </mc:Choice>
    <mc:Fallback>
      <p:transition spd="slow" advTm="9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3200" dirty="0"/>
              <a:t>What’s the simplest model we can possibly use?</a:t>
            </a:r>
          </a:p>
        </p:txBody>
      </p:sp>
      <p:sp>
        <p:nvSpPr>
          <p:cNvPr id="53" name="TextBox 52"/>
          <p:cNvSpPr txBox="1"/>
          <p:nvPr/>
        </p:nvSpPr>
        <p:spPr>
          <a:xfrm>
            <a:off x="410767" y="1052871"/>
            <a:ext cx="3434724" cy="1569660"/>
          </a:xfrm>
          <a:prstGeom prst="rect">
            <a:avLst/>
          </a:prstGeom>
          <a:noFill/>
        </p:spPr>
        <p:txBody>
          <a:bodyPr wrap="square" rtlCol="0">
            <a:spAutoFit/>
          </a:bodyPr>
          <a:lstStyle/>
          <a:p>
            <a:r>
              <a:rPr lang="en-US" sz="2400" dirty="0"/>
              <a:t>First idea:</a:t>
            </a:r>
          </a:p>
          <a:p>
            <a:endParaRPr lang="en-US" sz="2400" dirty="0"/>
          </a:p>
          <a:p>
            <a:r>
              <a:rPr lang="en-US" sz="2400" dirty="0"/>
              <a:t>Directly connect our input to the log-odds layer</a:t>
            </a:r>
          </a:p>
        </p:txBody>
      </p:sp>
      <p:pic>
        <p:nvPicPr>
          <p:cNvPr id="10" name="Picture 9"/>
          <p:cNvPicPr>
            <a:picLocks noChangeAspect="1"/>
          </p:cNvPicPr>
          <p:nvPr/>
        </p:nvPicPr>
        <p:blipFill>
          <a:blip r:embed="rId5"/>
          <a:stretch>
            <a:fillRect/>
          </a:stretch>
        </p:blipFill>
        <p:spPr>
          <a:xfrm>
            <a:off x="4509368" y="1428409"/>
            <a:ext cx="7302895" cy="3220648"/>
          </a:xfrm>
          <a:prstGeom prst="rect">
            <a:avLst/>
          </a:prstGeom>
        </p:spPr>
      </p:pic>
      <p:sp>
        <p:nvSpPr>
          <p:cNvPr id="5" name="TextBox 4"/>
          <p:cNvSpPr txBox="1"/>
          <p:nvPr/>
        </p:nvSpPr>
        <p:spPr>
          <a:xfrm>
            <a:off x="6067656" y="5740336"/>
            <a:ext cx="3351175" cy="646331"/>
          </a:xfrm>
          <a:prstGeom prst="rect">
            <a:avLst/>
          </a:prstGeom>
          <a:noFill/>
        </p:spPr>
        <p:txBody>
          <a:bodyPr wrap="none" rtlCol="0">
            <a:spAutoFit/>
          </a:bodyPr>
          <a:lstStyle/>
          <a:p>
            <a:pPr algn="ctr"/>
            <a:r>
              <a:rPr lang="en-US" dirty="0">
                <a:solidFill>
                  <a:schemeClr val="accent2"/>
                </a:solidFill>
              </a:rPr>
              <a:t>These vectors are huge! </a:t>
            </a:r>
          </a:p>
          <a:p>
            <a:pPr algn="ctr"/>
            <a:r>
              <a:rPr lang="en-US" dirty="0">
                <a:solidFill>
                  <a:schemeClr val="accent2"/>
                </a:solidFill>
              </a:rPr>
              <a:t>They’re the size of our vocabulary</a:t>
            </a:r>
          </a:p>
        </p:txBody>
      </p:sp>
      <p:cxnSp>
        <p:nvCxnSpPr>
          <p:cNvPr id="6" name="Straight Arrow Connector 5"/>
          <p:cNvCxnSpPr>
            <a:stCxn id="5" idx="0"/>
          </p:cNvCxnSpPr>
          <p:nvPr/>
        </p:nvCxnSpPr>
        <p:spPr>
          <a:xfrm flipV="1">
            <a:off x="7743244" y="4649058"/>
            <a:ext cx="1250444" cy="109127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flipH="1" flipV="1">
            <a:off x="6375748" y="4508220"/>
            <a:ext cx="535766" cy="11556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8735170" y="4508220"/>
            <a:ext cx="1298178" cy="12454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 name="Audio 1">
            <a:hlinkClick r:id="" action="ppaction://media"/>
            <a:extLst>
              <a:ext uri="{FF2B5EF4-FFF2-40B4-BE49-F238E27FC236}">
                <a16:creationId xmlns:a16="http://schemas.microsoft.com/office/drawing/2014/main" id="{C60C0D6B-BAE5-7142-869C-1B952B8FF54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64052307"/>
      </p:ext>
    </p:extLst>
  </p:cSld>
  <p:clrMapOvr>
    <a:masterClrMapping/>
  </p:clrMapOvr>
  <mc:AlternateContent xmlns:mc="http://schemas.openxmlformats.org/markup-compatibility/2006">
    <mc:Choice xmlns:p14="http://schemas.microsoft.com/office/powerpoint/2010/main" Requires="p14">
      <p:transition spd="slow" p14:dur="2000" advTm="12130"/>
    </mc:Choice>
    <mc:Fallback>
      <p:transition spd="slow" advTm="12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3200" dirty="0"/>
              <a:t>What’s the simplest model we can possibly use?</a:t>
            </a:r>
          </a:p>
        </p:txBody>
      </p:sp>
      <mc:AlternateContent xmlns:mc="http://schemas.openxmlformats.org/markup-compatibility/2006">
        <mc:Choice xmlns:a14="http://schemas.microsoft.com/office/drawing/2010/main" Requires="a14">
          <p:sp>
            <p:nvSpPr>
              <p:cNvPr id="53" name="TextBox 52"/>
              <p:cNvSpPr txBox="1"/>
              <p:nvPr/>
            </p:nvSpPr>
            <p:spPr>
              <a:xfrm>
                <a:off x="410767" y="1052871"/>
                <a:ext cx="3434724" cy="4524315"/>
              </a:xfrm>
              <a:prstGeom prst="rect">
                <a:avLst/>
              </a:prstGeom>
              <a:noFill/>
            </p:spPr>
            <p:txBody>
              <a:bodyPr wrap="square" rtlCol="0">
                <a:spAutoFit/>
              </a:bodyPr>
              <a:lstStyle/>
              <a:p>
                <a:r>
                  <a:rPr lang="en-US" sz="2400" dirty="0"/>
                  <a:t>First idea:</a:t>
                </a:r>
              </a:p>
              <a:p>
                <a:endParaRPr lang="en-US" sz="2400" dirty="0"/>
              </a:p>
              <a:p>
                <a:r>
                  <a:rPr lang="en-US" sz="2400" dirty="0"/>
                  <a:t>Directly connect our input to the log-odds layer</a:t>
                </a:r>
              </a:p>
              <a:p>
                <a:endParaRPr lang="en-US" sz="2400" dirty="0"/>
              </a:p>
              <a:p>
                <a:r>
                  <a:rPr lang="en-US" sz="2400" dirty="0">
                    <a:solidFill>
                      <a:schemeClr val="accent1"/>
                    </a:solidFill>
                  </a:rPr>
                  <a:t>How many connections?</a:t>
                </a:r>
              </a:p>
              <a:p>
                <a:endParaRPr lang="en-US" sz="2400" dirty="0"/>
              </a:p>
              <a:p>
                <a14:m>
                  <m:oMath xmlns:m="http://schemas.openxmlformats.org/officeDocument/2006/math">
                    <m:r>
                      <a:rPr lang="en-US" sz="2400" i="1" dirty="0" smtClean="0">
                        <a:latin typeface="Cambria Math" panose="02040503050406030204" pitchFamily="18" charset="0"/>
                      </a:rPr>
                      <m:t>𝑉</m:t>
                    </m:r>
                  </m:oMath>
                </a14:m>
                <a:r>
                  <a:rPr lang="en-US" sz="2400" dirty="0"/>
                  <a:t> x </a:t>
                </a:r>
                <a14:m>
                  <m:oMath xmlns:m="http://schemas.openxmlformats.org/officeDocument/2006/math">
                    <m:r>
                      <a:rPr lang="en-US" sz="2400" i="1" dirty="0" smtClean="0">
                        <a:latin typeface="Cambria Math" panose="02040503050406030204" pitchFamily="18" charset="0"/>
                      </a:rPr>
                      <m:t>𝑉</m:t>
                    </m:r>
                  </m:oMath>
                </a14:m>
                <a:endParaRPr lang="en-US" sz="2400" dirty="0"/>
              </a:p>
              <a:p>
                <a:endParaRPr lang="en-US" sz="2400" dirty="0"/>
              </a:p>
              <a:p>
                <a:r>
                  <a:rPr lang="en-US" sz="2400" dirty="0"/>
                  <a:t>Where </a:t>
                </a:r>
                <a14:m>
                  <m:oMath xmlns:m="http://schemas.openxmlformats.org/officeDocument/2006/math">
                    <m:r>
                      <a:rPr lang="en-US" sz="2400" i="1" dirty="0" smtClean="0">
                        <a:latin typeface="Cambria Math" panose="02040503050406030204" pitchFamily="18" charset="0"/>
                      </a:rPr>
                      <m:t>𝑉</m:t>
                    </m:r>
                  </m:oMath>
                </a14:m>
                <a:r>
                  <a:rPr lang="en-US" sz="2400" dirty="0"/>
                  <a:t> is our vocabulary size</a:t>
                </a:r>
              </a:p>
              <a:p>
                <a:r>
                  <a:rPr lang="en-US" sz="2400" dirty="0"/>
                  <a:t>(approx. 50k)</a:t>
                </a:r>
              </a:p>
            </p:txBody>
          </p:sp>
        </mc:Choice>
        <mc:Fallback>
          <p:sp>
            <p:nvSpPr>
              <p:cNvPr id="53" name="TextBox 52"/>
              <p:cNvSpPr txBox="1">
                <a:spLocks noRot="1" noChangeAspect="1" noMove="1" noResize="1" noEditPoints="1" noAdjustHandles="1" noChangeArrowheads="1" noChangeShapeType="1" noTextEdit="1"/>
              </p:cNvSpPr>
              <p:nvPr/>
            </p:nvSpPr>
            <p:spPr>
              <a:xfrm>
                <a:off x="410767" y="1052871"/>
                <a:ext cx="3434724" cy="4524315"/>
              </a:xfrm>
              <a:prstGeom prst="rect">
                <a:avLst/>
              </a:prstGeom>
              <a:blipFill>
                <a:blip r:embed="rId6"/>
                <a:stretch>
                  <a:fillRect l="-2952" t="-1120" r="-4059" b="-1961"/>
                </a:stretch>
              </a:blipFill>
            </p:spPr>
            <p:txBody>
              <a:bodyPr/>
              <a:lstStyle/>
              <a:p>
                <a:r>
                  <a:rPr lang="en-US">
                    <a:noFill/>
                  </a:rPr>
                  <a:t> </a:t>
                </a:r>
              </a:p>
            </p:txBody>
          </p:sp>
        </mc:Fallback>
      </mc:AlternateContent>
      <p:sp>
        <p:nvSpPr>
          <p:cNvPr id="5" name="TextBox 4"/>
          <p:cNvSpPr txBox="1"/>
          <p:nvPr/>
        </p:nvSpPr>
        <p:spPr>
          <a:xfrm>
            <a:off x="6067656" y="5740336"/>
            <a:ext cx="3351175" cy="646331"/>
          </a:xfrm>
          <a:prstGeom prst="rect">
            <a:avLst/>
          </a:prstGeom>
          <a:noFill/>
        </p:spPr>
        <p:txBody>
          <a:bodyPr wrap="none" rtlCol="0">
            <a:spAutoFit/>
          </a:bodyPr>
          <a:lstStyle/>
          <a:p>
            <a:pPr algn="ctr"/>
            <a:r>
              <a:rPr lang="en-US" dirty="0">
                <a:solidFill>
                  <a:schemeClr val="accent2"/>
                </a:solidFill>
              </a:rPr>
              <a:t>These vectors are huge! </a:t>
            </a:r>
          </a:p>
          <a:p>
            <a:pPr algn="ctr"/>
            <a:r>
              <a:rPr lang="en-US" dirty="0">
                <a:solidFill>
                  <a:schemeClr val="accent2"/>
                </a:solidFill>
              </a:rPr>
              <a:t>They’re the size of our vocabulary</a:t>
            </a:r>
          </a:p>
        </p:txBody>
      </p:sp>
      <p:cxnSp>
        <p:nvCxnSpPr>
          <p:cNvPr id="6" name="Straight Arrow Connector 5"/>
          <p:cNvCxnSpPr>
            <a:stCxn id="5" idx="0"/>
          </p:cNvCxnSpPr>
          <p:nvPr/>
        </p:nvCxnSpPr>
        <p:spPr>
          <a:xfrm flipV="1">
            <a:off x="7743244" y="4649058"/>
            <a:ext cx="1250444" cy="109127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flipH="1" flipV="1">
            <a:off x="6375748" y="4508220"/>
            <a:ext cx="535766" cy="11556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8735170" y="4508220"/>
            <a:ext cx="1298178" cy="12454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Multiply 8"/>
          <p:cNvSpPr/>
          <p:nvPr/>
        </p:nvSpPr>
        <p:spPr>
          <a:xfrm>
            <a:off x="659716" y="436804"/>
            <a:ext cx="2584524" cy="5949863"/>
          </a:xfrm>
          <a:prstGeom prst="mathMultiply">
            <a:avLst>
              <a:gd name="adj1" fmla="val 1181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4224F4F6-8A41-E640-B022-FE4CD1E27433}"/>
              </a:ext>
            </a:extLst>
          </p:cNvPr>
          <p:cNvPicPr>
            <a:picLocks noChangeAspect="1"/>
          </p:cNvPicPr>
          <p:nvPr/>
        </p:nvPicPr>
        <p:blipFill>
          <a:blip r:embed="rId7"/>
          <a:stretch>
            <a:fillRect/>
          </a:stretch>
        </p:blipFill>
        <p:spPr>
          <a:xfrm>
            <a:off x="4509368" y="1428409"/>
            <a:ext cx="7302895" cy="3220648"/>
          </a:xfrm>
          <a:prstGeom prst="rect">
            <a:avLst/>
          </a:prstGeom>
        </p:spPr>
      </p:pic>
      <p:pic>
        <p:nvPicPr>
          <p:cNvPr id="3" name="Audio 2">
            <a:hlinkClick r:id="" action="ppaction://media"/>
            <a:extLst>
              <a:ext uri="{FF2B5EF4-FFF2-40B4-BE49-F238E27FC236}">
                <a16:creationId xmlns:a16="http://schemas.microsoft.com/office/drawing/2014/main" id="{80699D82-F318-7543-88F7-327CDA1AAC1A}"/>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620633406"/>
      </p:ext>
    </p:extLst>
  </p:cSld>
  <p:clrMapOvr>
    <a:masterClrMapping/>
  </p:clrMapOvr>
  <mc:AlternateContent xmlns:mc="http://schemas.openxmlformats.org/markup-compatibility/2006">
    <mc:Choice xmlns:p14="http://schemas.microsoft.com/office/powerpoint/2010/main" Requires="p14">
      <p:transition spd="slow" p14:dur="2000" advTm="47043"/>
    </mc:Choice>
    <mc:Fallback>
      <p:transition spd="slow" advTm="470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3BCF95-43DA-264A-B38E-BD98E500861C}"/>
              </a:ext>
            </a:extLst>
          </p:cNvPr>
          <p:cNvSpPr>
            <a:spLocks noGrp="1"/>
          </p:cNvSpPr>
          <p:nvPr>
            <p:ph type="title"/>
          </p:nvPr>
        </p:nvSpPr>
        <p:spPr>
          <a:xfrm>
            <a:off x="0" y="0"/>
            <a:ext cx="12192000" cy="1143000"/>
          </a:xfrm>
        </p:spPr>
        <p:txBody>
          <a:bodyPr>
            <a:noAutofit/>
          </a:bodyPr>
          <a:lstStyle/>
          <a:p>
            <a:pPr algn="ctr"/>
            <a:r>
              <a:rPr lang="en-US" sz="4000" dirty="0"/>
              <a:t>From sentence to sequence of vectors.</a:t>
            </a:r>
          </a:p>
        </p:txBody>
      </p:sp>
      <p:sp>
        <p:nvSpPr>
          <p:cNvPr id="3" name="Content Placeholder 2">
            <a:extLst>
              <a:ext uri="{FF2B5EF4-FFF2-40B4-BE49-F238E27FC236}">
                <a16:creationId xmlns:a16="http://schemas.microsoft.com/office/drawing/2014/main" id="{51322223-D0C8-6644-A01C-7C0BE1C48093}"/>
              </a:ext>
            </a:extLst>
          </p:cNvPr>
          <p:cNvSpPr>
            <a:spLocks noGrp="1"/>
          </p:cNvSpPr>
          <p:nvPr>
            <p:ph idx="1"/>
          </p:nvPr>
        </p:nvSpPr>
        <p:spPr>
          <a:xfrm>
            <a:off x="609600" y="1143000"/>
            <a:ext cx="10972800" cy="968008"/>
          </a:xfrm>
        </p:spPr>
        <p:txBody>
          <a:bodyPr>
            <a:normAutofit/>
          </a:bodyPr>
          <a:lstStyle/>
          <a:p>
            <a:r>
              <a:rPr lang="en-US" sz="2400" dirty="0"/>
              <a:t>Look up words individually to obtain their vectors</a:t>
            </a:r>
          </a:p>
          <a:p>
            <a:r>
              <a:rPr lang="en-US" sz="2400" dirty="0"/>
              <a:t>But where do the vectors come from?</a:t>
            </a:r>
          </a:p>
        </p:txBody>
      </p:sp>
      <p:sp>
        <p:nvSpPr>
          <p:cNvPr id="5" name="TextBox 4"/>
          <p:cNvSpPr txBox="1"/>
          <p:nvPr/>
        </p:nvSpPr>
        <p:spPr>
          <a:xfrm>
            <a:off x="2391168" y="2249293"/>
            <a:ext cx="7231275" cy="584775"/>
          </a:xfrm>
          <a:prstGeom prst="rect">
            <a:avLst/>
          </a:prstGeom>
          <a:noFill/>
        </p:spPr>
        <p:txBody>
          <a:bodyPr wrap="none" rtlCol="0">
            <a:spAutoFit/>
          </a:bodyPr>
          <a:lstStyle/>
          <a:p>
            <a:r>
              <a:rPr lang="en-US" sz="3200" dirty="0"/>
              <a:t>This 			is 				a 				sentence</a:t>
            </a:r>
          </a:p>
        </p:txBody>
      </p:sp>
      <p:graphicFrame>
        <p:nvGraphicFramePr>
          <p:cNvPr id="7" name="Table 6"/>
          <p:cNvGraphicFramePr>
            <a:graphicFrameLocks noGrp="1"/>
          </p:cNvGraphicFramePr>
          <p:nvPr/>
        </p:nvGraphicFramePr>
        <p:xfrm>
          <a:off x="2307281"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8" name="Table 7"/>
          <p:cNvGraphicFramePr>
            <a:graphicFrameLocks noGrp="1"/>
          </p:cNvGraphicFramePr>
          <p:nvPr/>
        </p:nvGraphicFramePr>
        <p:xfrm>
          <a:off x="4083529"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9" name="Table 8"/>
          <p:cNvGraphicFramePr>
            <a:graphicFrameLocks noGrp="1"/>
          </p:cNvGraphicFramePr>
          <p:nvPr/>
        </p:nvGraphicFramePr>
        <p:xfrm>
          <a:off x="595892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0" name="Table 9"/>
          <p:cNvGraphicFramePr>
            <a:graphicFrameLocks noGrp="1"/>
          </p:cNvGraphicFramePr>
          <p:nvPr/>
        </p:nvGraphicFramePr>
        <p:xfrm>
          <a:off x="7742807" y="3254008"/>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sz="13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cxnSp>
        <p:nvCxnSpPr>
          <p:cNvPr id="13" name="Straight Arrow Connector 12"/>
          <p:cNvCxnSpPr/>
          <p:nvPr/>
        </p:nvCxnSpPr>
        <p:spPr>
          <a:xfrm>
            <a:off x="2572719"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a:xfrm>
            <a:off x="43524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a:off x="6227736"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p:cNvCxnSpPr/>
          <p:nvPr/>
        </p:nvCxnSpPr>
        <p:spPr>
          <a:xfrm>
            <a:off x="8010041" y="2834067"/>
            <a:ext cx="0" cy="2810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CC32AC06-632F-43A5-BCC3-B6853BF55ED1}"/>
              </a:ext>
            </a:extLst>
          </p:cNvPr>
          <p:cNvSpPr txBox="1"/>
          <p:nvPr/>
        </p:nvSpPr>
        <p:spPr>
          <a:xfrm>
            <a:off x="609602" y="4259199"/>
            <a:ext cx="543479" cy="522772"/>
          </a:xfrm>
          <a:prstGeom prst="rect">
            <a:avLst/>
          </a:prstGeom>
          <a:noFill/>
        </p:spPr>
        <p:txBody>
          <a:bodyPr wrap="square" rtlCol="0">
            <a:spAutoFit/>
          </a:bodyPr>
          <a:lstStyle/>
          <a:p>
            <a:r>
              <a:rPr lang="en-US" sz="2797" i="1" dirty="0">
                <a:solidFill>
                  <a:schemeClr val="accent1"/>
                </a:solidFill>
                <a:latin typeface="Times New Roman" panose="02020603050405020304" pitchFamily="18" charset="0"/>
                <a:cs typeface="Times New Roman" panose="02020603050405020304" pitchFamily="18" charset="0"/>
              </a:rPr>
              <a:t>x</a:t>
            </a:r>
            <a:r>
              <a:rPr lang="en-US" sz="2797" i="1" baseline="-25000" dirty="0">
                <a:solidFill>
                  <a:schemeClr val="accent1"/>
                </a:solidFill>
                <a:latin typeface="Times New Roman" panose="02020603050405020304" pitchFamily="18" charset="0"/>
                <a:cs typeface="Times New Roman" panose="02020603050405020304" pitchFamily="18" charset="0"/>
              </a:rPr>
              <a:t>i</a:t>
            </a:r>
            <a:endParaRPr lang="en-US" sz="2797" baseline="-25000" dirty="0">
              <a:solidFill>
                <a:schemeClr val="accent1"/>
              </a:solidFill>
              <a:latin typeface="Times New Roman" panose="02020603050405020304" pitchFamily="18" charset="0"/>
              <a:cs typeface="Times New Roman" panose="02020603050405020304" pitchFamily="18" charset="0"/>
            </a:endParaRPr>
          </a:p>
        </p:txBody>
      </p:sp>
      <p:sp>
        <p:nvSpPr>
          <p:cNvPr id="21" name="Rectangle 20"/>
          <p:cNvSpPr/>
          <p:nvPr/>
        </p:nvSpPr>
        <p:spPr>
          <a:xfrm>
            <a:off x="2105188" y="3184585"/>
            <a:ext cx="6362409" cy="3194775"/>
          </a:xfrm>
          <a:prstGeom prst="rect">
            <a:avLst/>
          </a:prstGeom>
          <a:noFill/>
          <a:ln>
            <a:solidFill>
              <a:schemeClr val="tx2">
                <a:lumMod val="40000"/>
                <a:lumOff val="6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23" name="Straight Connector 22"/>
          <p:cNvCxnSpPr>
            <a:stCxn id="19" idx="3"/>
          </p:cNvCxnSpPr>
          <p:nvPr/>
        </p:nvCxnSpPr>
        <p:spPr>
          <a:xfrm>
            <a:off x="1153081" y="4520585"/>
            <a:ext cx="952106" cy="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27DFCF0C-2F5B-8543-97FA-C7F013D612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57336250"/>
      </p:ext>
    </p:extLst>
  </p:cSld>
  <p:clrMapOvr>
    <a:masterClrMapping/>
  </p:clrMapOvr>
  <mc:AlternateContent xmlns:mc="http://schemas.openxmlformats.org/markup-compatibility/2006">
    <mc:Choice xmlns:p14="http://schemas.microsoft.com/office/powerpoint/2010/main" Requires="p14">
      <p:transition spd="slow" p14:dur="2000" advTm="48585"/>
    </mc:Choice>
    <mc:Fallback>
      <p:transition spd="slow" advTm="485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3200" dirty="0"/>
              <a:t>What’s the next simplest?</a:t>
            </a:r>
          </a:p>
        </p:txBody>
      </p:sp>
      <mc:AlternateContent xmlns:mc="http://schemas.openxmlformats.org/markup-compatibility/2006">
        <mc:Choice xmlns:a14="http://schemas.microsoft.com/office/drawing/2010/main" Requires="a14">
          <p:sp>
            <p:nvSpPr>
              <p:cNvPr id="53" name="TextBox 52"/>
              <p:cNvSpPr txBox="1"/>
              <p:nvPr/>
            </p:nvSpPr>
            <p:spPr>
              <a:xfrm>
                <a:off x="410767" y="1052871"/>
                <a:ext cx="3266871" cy="4893647"/>
              </a:xfrm>
              <a:prstGeom prst="rect">
                <a:avLst/>
              </a:prstGeom>
              <a:noFill/>
            </p:spPr>
            <p:txBody>
              <a:bodyPr wrap="square" rtlCol="0">
                <a:spAutoFit/>
              </a:bodyPr>
              <a:lstStyle/>
              <a:p>
                <a:r>
                  <a:rPr lang="en-US" sz="2400" dirty="0"/>
                  <a:t>How about a single hidden layer?</a:t>
                </a:r>
              </a:p>
              <a:p>
                <a:endParaRPr lang="en-US" sz="2400" dirty="0"/>
              </a:p>
              <a:p>
                <a:r>
                  <a:rPr lang="en-US" sz="2400" dirty="0">
                    <a:solidFill>
                      <a:schemeClr val="accent1"/>
                    </a:solidFill>
                  </a:rPr>
                  <a:t>How many connections?</a:t>
                </a:r>
              </a:p>
              <a:p>
                <a:endParaRPr lang="en-US" sz="2400" dirty="0"/>
              </a:p>
              <a:p>
                <a14:m>
                  <m:oMath xmlns:m="http://schemas.openxmlformats.org/officeDocument/2006/math">
                    <m:r>
                      <a:rPr lang="en-US" sz="2400" i="1" dirty="0">
                        <a:latin typeface="Cambria Math" panose="02040503050406030204" pitchFamily="18" charset="0"/>
                      </a:rPr>
                      <m:t>𝑉</m:t>
                    </m:r>
                  </m:oMath>
                </a14:m>
                <a:r>
                  <a:rPr lang="en-US" sz="2400" dirty="0"/>
                  <a:t> x </a:t>
                </a:r>
                <a14:m>
                  <m:oMath xmlns:m="http://schemas.openxmlformats.org/officeDocument/2006/math">
                    <m:r>
                      <a:rPr lang="en-US" sz="2400" b="0" i="1" dirty="0" smtClean="0">
                        <a:latin typeface="Cambria Math" panose="02040503050406030204" pitchFamily="18" charset="0"/>
                      </a:rPr>
                      <m:t>𝐻</m:t>
                    </m:r>
                  </m:oMath>
                </a14:m>
                <a:r>
                  <a:rPr lang="en-US" sz="2400" dirty="0"/>
                  <a:t> x </a:t>
                </a:r>
                <a14:m>
                  <m:oMath xmlns:m="http://schemas.openxmlformats.org/officeDocument/2006/math">
                    <m:r>
                      <a:rPr lang="en-US" sz="2400" i="1" dirty="0" smtClean="0">
                        <a:latin typeface="Cambria Math" panose="02040503050406030204" pitchFamily="18" charset="0"/>
                      </a:rPr>
                      <m:t>2</m:t>
                    </m:r>
                  </m:oMath>
                </a14:m>
                <a:endParaRPr lang="en-US" sz="2400" dirty="0"/>
              </a:p>
              <a:p>
                <a:endParaRPr lang="en-US" sz="2400" dirty="0"/>
              </a:p>
              <a:p>
                <a:r>
                  <a:rPr lang="en-US" sz="2400" dirty="0"/>
                  <a:t>Where </a:t>
                </a:r>
                <a14:m>
                  <m:oMath xmlns:m="http://schemas.openxmlformats.org/officeDocument/2006/math">
                    <m:r>
                      <a:rPr lang="en-US" sz="2400" i="1" dirty="0">
                        <a:latin typeface="Cambria Math" panose="02040503050406030204" pitchFamily="18" charset="0"/>
                      </a:rPr>
                      <m:t>𝑉</m:t>
                    </m:r>
                  </m:oMath>
                </a14:m>
                <a:r>
                  <a:rPr lang="en-US" sz="2400" dirty="0"/>
                  <a:t> is our vocabulary size</a:t>
                </a:r>
              </a:p>
              <a:p>
                <a:r>
                  <a:rPr lang="en-US" sz="2400" dirty="0"/>
                  <a:t>(approx. 50k)</a:t>
                </a:r>
              </a:p>
              <a:p>
                <a:endParaRPr lang="en-US" sz="2400" dirty="0"/>
              </a:p>
              <a:p>
                <a:r>
                  <a:rPr lang="en-US" sz="2400" dirty="0"/>
                  <a:t>And </a:t>
                </a:r>
                <a14:m>
                  <m:oMath xmlns:m="http://schemas.openxmlformats.org/officeDocument/2006/math">
                    <m:r>
                      <a:rPr lang="en-US" sz="2400" i="1" dirty="0" smtClean="0">
                        <a:latin typeface="Cambria Math" panose="02040503050406030204" pitchFamily="18" charset="0"/>
                      </a:rPr>
                      <m:t>𝐻</m:t>
                    </m:r>
                  </m:oMath>
                </a14:m>
                <a:r>
                  <a:rPr lang="en-US" sz="2400" dirty="0"/>
                  <a:t> is our hidden layer size (</a:t>
                </a:r>
                <a14:m>
                  <m:oMath xmlns:m="http://schemas.openxmlformats.org/officeDocument/2006/math">
                    <m:r>
                      <a:rPr lang="en-US" sz="2400" i="1" dirty="0">
                        <a:latin typeface="Cambria Math" panose="02040503050406030204" pitchFamily="18" charset="0"/>
                      </a:rPr>
                      <m:t>≪</m:t>
                    </m:r>
                    <m:r>
                      <a:rPr lang="en-US" sz="2400" i="1" dirty="0" smtClean="0">
                        <a:latin typeface="Cambria Math" panose="02040503050406030204" pitchFamily="18" charset="0"/>
                      </a:rPr>
                      <m:t>𝑉</m:t>
                    </m:r>
                  </m:oMath>
                </a14:m>
                <a:r>
                  <a:rPr lang="en-US" sz="2400" dirty="0"/>
                  <a:t>)</a:t>
                </a:r>
              </a:p>
            </p:txBody>
          </p:sp>
        </mc:Choice>
        <mc:Fallback>
          <p:sp>
            <p:nvSpPr>
              <p:cNvPr id="53" name="TextBox 52"/>
              <p:cNvSpPr txBox="1">
                <a:spLocks noRot="1" noChangeAspect="1" noMove="1" noResize="1" noEditPoints="1" noAdjustHandles="1" noChangeArrowheads="1" noChangeShapeType="1" noTextEdit="1"/>
              </p:cNvSpPr>
              <p:nvPr/>
            </p:nvSpPr>
            <p:spPr>
              <a:xfrm>
                <a:off x="410767" y="1052871"/>
                <a:ext cx="3266871" cy="4893647"/>
              </a:xfrm>
              <a:prstGeom prst="rect">
                <a:avLst/>
              </a:prstGeom>
              <a:blipFill>
                <a:blip r:embed="rId6"/>
                <a:stretch>
                  <a:fillRect l="-3101" t="-1036" r="-1163" b="-1813"/>
                </a:stretch>
              </a:blipFill>
            </p:spPr>
            <p:txBody>
              <a:bodyPr/>
              <a:lstStyle/>
              <a:p>
                <a:r>
                  <a:rPr lang="en-US">
                    <a:noFill/>
                  </a:rPr>
                  <a:t> </a:t>
                </a:r>
              </a:p>
            </p:txBody>
          </p:sp>
        </mc:Fallback>
      </mc:AlternateContent>
      <p:pic>
        <p:nvPicPr>
          <p:cNvPr id="10" name="Picture 9"/>
          <p:cNvPicPr>
            <a:picLocks noChangeAspect="1"/>
          </p:cNvPicPr>
          <p:nvPr/>
        </p:nvPicPr>
        <p:blipFill>
          <a:blip r:embed="rId7"/>
          <a:stretch>
            <a:fillRect/>
          </a:stretch>
        </p:blipFill>
        <p:spPr>
          <a:xfrm>
            <a:off x="4509368" y="1428409"/>
            <a:ext cx="7302895" cy="3220648"/>
          </a:xfrm>
          <a:prstGeom prst="rect">
            <a:avLst/>
          </a:prstGeom>
        </p:spPr>
      </p:pic>
      <p:sp>
        <p:nvSpPr>
          <p:cNvPr id="5" name="TextBox 4"/>
          <p:cNvSpPr txBox="1"/>
          <p:nvPr/>
        </p:nvSpPr>
        <p:spPr>
          <a:xfrm>
            <a:off x="6067656" y="5740336"/>
            <a:ext cx="3351175" cy="646331"/>
          </a:xfrm>
          <a:prstGeom prst="rect">
            <a:avLst/>
          </a:prstGeom>
          <a:noFill/>
        </p:spPr>
        <p:txBody>
          <a:bodyPr wrap="none" rtlCol="0">
            <a:spAutoFit/>
          </a:bodyPr>
          <a:lstStyle/>
          <a:p>
            <a:pPr algn="ctr"/>
            <a:r>
              <a:rPr lang="en-US" dirty="0">
                <a:solidFill>
                  <a:schemeClr val="accent2"/>
                </a:solidFill>
              </a:rPr>
              <a:t>These vectors are huge! </a:t>
            </a:r>
          </a:p>
          <a:p>
            <a:pPr algn="ctr"/>
            <a:r>
              <a:rPr lang="en-US" dirty="0">
                <a:solidFill>
                  <a:schemeClr val="accent2"/>
                </a:solidFill>
              </a:rPr>
              <a:t>They’re the size of our vocabulary</a:t>
            </a:r>
          </a:p>
        </p:txBody>
      </p:sp>
      <p:cxnSp>
        <p:nvCxnSpPr>
          <p:cNvPr id="6" name="Straight Arrow Connector 5"/>
          <p:cNvCxnSpPr>
            <a:stCxn id="5" idx="0"/>
          </p:cNvCxnSpPr>
          <p:nvPr/>
        </p:nvCxnSpPr>
        <p:spPr>
          <a:xfrm flipV="1">
            <a:off x="7743244" y="4649058"/>
            <a:ext cx="1250444" cy="109127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flipH="1" flipV="1">
            <a:off x="6375748" y="4508220"/>
            <a:ext cx="535766" cy="115564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flipV="1">
            <a:off x="8735170" y="4508220"/>
            <a:ext cx="1298178" cy="124544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2" name="Audio 1">
            <a:hlinkClick r:id="" action="ppaction://media"/>
            <a:extLst>
              <a:ext uri="{FF2B5EF4-FFF2-40B4-BE49-F238E27FC236}">
                <a16:creationId xmlns:a16="http://schemas.microsoft.com/office/drawing/2014/main" id="{25BFB2B1-4B57-034D-8408-54C6E89BC99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3950031"/>
      </p:ext>
    </p:extLst>
  </p:cSld>
  <p:clrMapOvr>
    <a:masterClrMapping/>
  </p:clrMapOvr>
  <mc:AlternateContent xmlns:mc="http://schemas.openxmlformats.org/markup-compatibility/2006">
    <mc:Choice xmlns:p14="http://schemas.microsoft.com/office/powerpoint/2010/main" Requires="p14">
      <p:transition spd="slow" p14:dur="2000" advTm="42438"/>
    </mc:Choice>
    <mc:Fallback>
      <p:transition spd="slow" advTm="42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
                </p:tgtEl>
              </p:cMediaNode>
            </p:audio>
          </p:childTnLst>
        </p:cTn>
      </p:par>
    </p:tnLst>
    <p:bldLst>
      <p:bldP spid="5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3200" dirty="0"/>
              <a:t>OK, let’s try it: use a single hidden layer</a:t>
            </a:r>
          </a:p>
        </p:txBody>
      </p:sp>
      <p:graphicFrame>
        <p:nvGraphicFramePr>
          <p:cNvPr id="27" name="Table 26"/>
          <p:cNvGraphicFramePr>
            <a:graphicFrameLocks noGrp="1"/>
          </p:cNvGraphicFramePr>
          <p:nvPr>
            <p:extLst>
              <p:ext uri="{D42A27DB-BD31-4B8C-83A1-F6EECF244321}">
                <p14:modId xmlns:p14="http://schemas.microsoft.com/office/powerpoint/2010/main" val="2739463444"/>
              </p:ext>
            </p:extLst>
          </p:nvPr>
        </p:nvGraphicFramePr>
        <p:xfrm>
          <a:off x="4975112" y="2186303"/>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1379954079"/>
              </p:ext>
            </p:extLst>
          </p:nvPr>
        </p:nvGraphicFramePr>
        <p:xfrm>
          <a:off x="9008462"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r>
                        <a:rPr lang="en-US" b="0"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9548442" y="1716964"/>
            <a:ext cx="647934" cy="400110"/>
          </a:xfrm>
          <a:prstGeom prst="rect">
            <a:avLst/>
          </a:prstGeom>
          <a:noFill/>
        </p:spPr>
        <p:txBody>
          <a:bodyPr wrap="none" rtlCol="0">
            <a:spAutoFit/>
          </a:bodyPr>
          <a:lstStyle/>
          <a:p>
            <a:r>
              <a:rPr lang="en-US" sz="2000" dirty="0"/>
              <a:t>man</a:t>
            </a:r>
          </a:p>
        </p:txBody>
      </p:sp>
      <p:graphicFrame>
        <p:nvGraphicFramePr>
          <p:cNvPr id="40" name="Table 39"/>
          <p:cNvGraphicFramePr>
            <a:graphicFrameLocks noGrp="1"/>
          </p:cNvGraphicFramePr>
          <p:nvPr/>
        </p:nvGraphicFramePr>
        <p:xfrm>
          <a:off x="7353000" y="1678236"/>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1" name="TextBox 40"/>
          <p:cNvSpPr txBox="1"/>
          <p:nvPr/>
        </p:nvSpPr>
        <p:spPr>
          <a:xfrm>
            <a:off x="7153149" y="1205015"/>
            <a:ext cx="906017" cy="400110"/>
          </a:xfrm>
          <a:prstGeom prst="rect">
            <a:avLst/>
          </a:prstGeom>
          <a:noFill/>
        </p:spPr>
        <p:txBody>
          <a:bodyPr wrap="none" rtlCol="0">
            <a:spAutoFit/>
          </a:bodyPr>
          <a:lstStyle/>
          <a:p>
            <a:r>
              <a:rPr lang="en-US" sz="2000" dirty="0"/>
              <a:t>z(man)</a:t>
            </a:r>
          </a:p>
        </p:txBody>
      </p:sp>
      <p:sp>
        <p:nvSpPr>
          <p:cNvPr id="42" name="TextBox 41"/>
          <p:cNvSpPr txBox="1"/>
          <p:nvPr/>
        </p:nvSpPr>
        <p:spPr>
          <a:xfrm>
            <a:off x="6968035" y="5825915"/>
            <a:ext cx="1276247" cy="400110"/>
          </a:xfrm>
          <a:prstGeom prst="rect">
            <a:avLst/>
          </a:prstGeom>
          <a:noFill/>
        </p:spPr>
        <p:txBody>
          <a:bodyPr wrap="none" rtlCol="0">
            <a:spAutoFit/>
          </a:bodyPr>
          <a:lstStyle/>
          <a:p>
            <a:r>
              <a:rPr lang="en-US" sz="2000" dirty="0"/>
              <a:t>z(concept)</a:t>
            </a:r>
          </a:p>
        </p:txBody>
      </p:sp>
      <p:cxnSp>
        <p:nvCxnSpPr>
          <p:cNvPr id="5" name="Straight Arrow Connector 4"/>
          <p:cNvCxnSpPr/>
          <p:nvPr/>
        </p:nvCxnSpPr>
        <p:spPr>
          <a:xfrm flipV="1">
            <a:off x="5515092" y="1676982"/>
            <a:ext cx="1837908" cy="4800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515092"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43090"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043090"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7892980" y="189321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7892980" y="24334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7903119" y="294190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7917429" y="3434704"/>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7909912" y="395896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7923817" y="445028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7909912" y="49837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7918571" y="555594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8095555" y="1681442"/>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graphicFrame>
        <p:nvGraphicFramePr>
          <p:cNvPr id="38" name="Table 37"/>
          <p:cNvGraphicFramePr>
            <a:graphicFrameLocks noGrp="1"/>
          </p:cNvGraphicFramePr>
          <p:nvPr/>
        </p:nvGraphicFramePr>
        <p:xfrm>
          <a:off x="2597224"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r>
                        <a:rPr lang="en-US" b="0"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4" name="TextBox 43"/>
          <p:cNvSpPr txBox="1"/>
          <p:nvPr/>
        </p:nvSpPr>
        <p:spPr>
          <a:xfrm>
            <a:off x="1364768" y="4783671"/>
            <a:ext cx="809261" cy="400110"/>
          </a:xfrm>
          <a:prstGeom prst="rect">
            <a:avLst/>
          </a:prstGeom>
          <a:noFill/>
        </p:spPr>
        <p:txBody>
          <a:bodyPr wrap="none" rtlCol="0">
            <a:spAutoFit/>
          </a:bodyPr>
          <a:lstStyle/>
          <a:p>
            <a:r>
              <a:rPr lang="en-US" sz="2000" dirty="0"/>
              <a:t>strolls</a:t>
            </a:r>
          </a:p>
        </p:txBody>
      </p:sp>
      <p:cxnSp>
        <p:nvCxnSpPr>
          <p:cNvPr id="45" name="Straight Arrow Connector 44"/>
          <p:cNvCxnSpPr>
            <a:stCxn id="44" idx="3"/>
          </p:cNvCxnSpPr>
          <p:nvPr/>
        </p:nvCxnSpPr>
        <p:spPr>
          <a:xfrm>
            <a:off x="2174029" y="4983726"/>
            <a:ext cx="4258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3137204" y="1676982"/>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3137204"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3707636"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707636"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0E9B4C6C-330E-D142-8AC7-D416CA14276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2058901"/>
      </p:ext>
    </p:extLst>
  </p:cSld>
  <p:clrMapOvr>
    <a:masterClrMapping/>
  </p:clrMapOvr>
  <mc:AlternateContent xmlns:mc="http://schemas.openxmlformats.org/markup-compatibility/2006">
    <mc:Choice xmlns:p14="http://schemas.microsoft.com/office/powerpoint/2010/main" Requires="p14">
      <p:transition spd="slow" p14:dur="2000" advTm="9251"/>
    </mc:Choice>
    <mc:Fallback>
      <p:transition spd="slow" advTm="9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3200" dirty="0"/>
              <a:t>Use mini-batches of training examples; minimize cross-entropy loss</a:t>
            </a:r>
          </a:p>
        </p:txBody>
      </p:sp>
      <p:graphicFrame>
        <p:nvGraphicFramePr>
          <p:cNvPr id="27" name="Table 26"/>
          <p:cNvGraphicFramePr>
            <a:graphicFrameLocks noGrp="1"/>
          </p:cNvGraphicFramePr>
          <p:nvPr/>
        </p:nvGraphicFramePr>
        <p:xfrm>
          <a:off x="4975112" y="2186303"/>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3809482972"/>
              </p:ext>
            </p:extLst>
          </p:nvPr>
        </p:nvGraphicFramePr>
        <p:xfrm>
          <a:off x="9008462"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r>
                        <a:rPr lang="en-US" b="0"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9557832" y="4250228"/>
            <a:ext cx="1137043" cy="400110"/>
          </a:xfrm>
          <a:prstGeom prst="rect">
            <a:avLst/>
          </a:prstGeom>
          <a:noFill/>
        </p:spPr>
        <p:txBody>
          <a:bodyPr wrap="none" rtlCol="0">
            <a:spAutoFit/>
          </a:bodyPr>
          <a:lstStyle/>
          <a:p>
            <a:r>
              <a:rPr lang="en-US" sz="2000" dirty="0"/>
              <a:t>crocodile</a:t>
            </a:r>
          </a:p>
        </p:txBody>
      </p:sp>
      <p:graphicFrame>
        <p:nvGraphicFramePr>
          <p:cNvPr id="40" name="Table 39"/>
          <p:cNvGraphicFramePr>
            <a:graphicFrameLocks noGrp="1"/>
          </p:cNvGraphicFramePr>
          <p:nvPr/>
        </p:nvGraphicFramePr>
        <p:xfrm>
          <a:off x="7353000" y="1678236"/>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1" name="TextBox 40"/>
          <p:cNvSpPr txBox="1"/>
          <p:nvPr/>
        </p:nvSpPr>
        <p:spPr>
          <a:xfrm>
            <a:off x="7153149" y="1205015"/>
            <a:ext cx="906017" cy="400110"/>
          </a:xfrm>
          <a:prstGeom prst="rect">
            <a:avLst/>
          </a:prstGeom>
          <a:noFill/>
        </p:spPr>
        <p:txBody>
          <a:bodyPr wrap="none" rtlCol="0">
            <a:spAutoFit/>
          </a:bodyPr>
          <a:lstStyle/>
          <a:p>
            <a:r>
              <a:rPr lang="en-US" sz="2000" dirty="0"/>
              <a:t>z(man)</a:t>
            </a:r>
          </a:p>
        </p:txBody>
      </p:sp>
      <p:sp>
        <p:nvSpPr>
          <p:cNvPr id="42" name="TextBox 41"/>
          <p:cNvSpPr txBox="1"/>
          <p:nvPr/>
        </p:nvSpPr>
        <p:spPr>
          <a:xfrm>
            <a:off x="6968035" y="5825915"/>
            <a:ext cx="1276247" cy="400110"/>
          </a:xfrm>
          <a:prstGeom prst="rect">
            <a:avLst/>
          </a:prstGeom>
          <a:noFill/>
        </p:spPr>
        <p:txBody>
          <a:bodyPr wrap="none" rtlCol="0">
            <a:spAutoFit/>
          </a:bodyPr>
          <a:lstStyle/>
          <a:p>
            <a:r>
              <a:rPr lang="en-US" sz="2000" dirty="0"/>
              <a:t>z(concept)</a:t>
            </a:r>
          </a:p>
        </p:txBody>
      </p:sp>
      <p:cxnSp>
        <p:nvCxnSpPr>
          <p:cNvPr id="5" name="Straight Arrow Connector 4"/>
          <p:cNvCxnSpPr/>
          <p:nvPr/>
        </p:nvCxnSpPr>
        <p:spPr>
          <a:xfrm flipV="1">
            <a:off x="5515092" y="1676982"/>
            <a:ext cx="1837908" cy="4800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515092"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43090"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043090"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7892980" y="189321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7892980" y="24334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7903119" y="294190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7917429" y="3434704"/>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7909912" y="395896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7923817" y="445028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7909912" y="49837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7918571" y="555594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8095555" y="1681442"/>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graphicFrame>
        <p:nvGraphicFramePr>
          <p:cNvPr id="38" name="Table 37"/>
          <p:cNvGraphicFramePr>
            <a:graphicFrameLocks noGrp="1"/>
          </p:cNvGraphicFramePr>
          <p:nvPr>
            <p:extLst>
              <p:ext uri="{D42A27DB-BD31-4B8C-83A1-F6EECF244321}">
                <p14:modId xmlns:p14="http://schemas.microsoft.com/office/powerpoint/2010/main" val="2918096411"/>
              </p:ext>
            </p:extLst>
          </p:nvPr>
        </p:nvGraphicFramePr>
        <p:xfrm>
          <a:off x="2597224"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r>
                        <a:rPr lang="en-US" b="0"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4" name="TextBox 43"/>
          <p:cNvSpPr txBox="1"/>
          <p:nvPr/>
        </p:nvSpPr>
        <p:spPr>
          <a:xfrm>
            <a:off x="1331431" y="2741851"/>
            <a:ext cx="832600" cy="400110"/>
          </a:xfrm>
          <a:prstGeom prst="rect">
            <a:avLst/>
          </a:prstGeom>
          <a:noFill/>
        </p:spPr>
        <p:txBody>
          <a:bodyPr wrap="none" rtlCol="0">
            <a:spAutoFit/>
          </a:bodyPr>
          <a:lstStyle/>
          <a:p>
            <a:r>
              <a:rPr lang="en-US" sz="2000" dirty="0"/>
              <a:t>swims</a:t>
            </a:r>
          </a:p>
        </p:txBody>
      </p:sp>
      <p:cxnSp>
        <p:nvCxnSpPr>
          <p:cNvPr id="45" name="Straight Arrow Connector 44"/>
          <p:cNvCxnSpPr/>
          <p:nvPr/>
        </p:nvCxnSpPr>
        <p:spPr>
          <a:xfrm>
            <a:off x="2171421" y="2953663"/>
            <a:ext cx="4258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3137204" y="1676982"/>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3137204"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3707636"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707636"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 name="Audio 1">
            <a:hlinkClick r:id="" action="ppaction://media"/>
            <a:extLst>
              <a:ext uri="{FF2B5EF4-FFF2-40B4-BE49-F238E27FC236}">
                <a16:creationId xmlns:a16="http://schemas.microsoft.com/office/drawing/2014/main" id="{FA2CB5CE-082D-8741-836B-F23A03422C5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80003690"/>
      </p:ext>
    </p:extLst>
  </p:cSld>
  <p:clrMapOvr>
    <a:masterClrMapping/>
  </p:clrMapOvr>
  <mc:AlternateContent xmlns:mc="http://schemas.openxmlformats.org/markup-compatibility/2006">
    <mc:Choice xmlns:p14="http://schemas.microsoft.com/office/powerpoint/2010/main" Requires="p14">
      <p:transition spd="slow" p14:dur="2000" advTm="14333"/>
    </mc:Choice>
    <mc:Fallback>
      <p:transition spd="slow" advTm="14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2000" cy="915085"/>
              </a:xfrm>
            </p:spPr>
            <p:txBody>
              <a:bodyPr>
                <a:normAutofit/>
              </a:bodyPr>
              <a:lstStyle/>
              <a:p>
                <a:r>
                  <a:rPr lang="en-US" sz="3200" dirty="0"/>
                  <a:t>Learn our parameters: Weight Matrices </a:t>
                </a:r>
                <a14:m>
                  <m:oMath xmlns:m="http://schemas.openxmlformats.org/officeDocument/2006/math">
                    <m:r>
                      <a:rPr lang="en-US" sz="3200" i="1" dirty="0" smtClean="0">
                        <a:latin typeface="Cambria Math" panose="02040503050406030204" pitchFamily="18" charset="0"/>
                      </a:rPr>
                      <m:t>𝑊</m:t>
                    </m:r>
                  </m:oMath>
                </a14:m>
                <a:r>
                  <a:rPr lang="en-US" sz="3200" dirty="0"/>
                  <a:t> and </a:t>
                </a:r>
                <a14:m>
                  <m:oMath xmlns:m="http://schemas.openxmlformats.org/officeDocument/2006/math">
                    <m:r>
                      <a:rPr lang="en-US" sz="3200" i="1" dirty="0" smtClean="0">
                        <a:latin typeface="Cambria Math" panose="02040503050406030204" pitchFamily="18" charset="0"/>
                      </a:rPr>
                      <m:t>𝐵</m:t>
                    </m:r>
                  </m:oMath>
                </a14:m>
                <a:endParaRPr lang="en-US" sz="3200" dirty="0"/>
              </a:p>
            </p:txBody>
          </p:sp>
        </mc:Choice>
        <mc:Fallback xmlns="">
          <p:sp>
            <p:nvSpPr>
              <p:cNvPr id="39" name="Title 1">
                <a:extLst>
                  <a:ext uri="{FF2B5EF4-FFF2-40B4-BE49-F238E27FC236}">
                    <a16:creationId xmlns:a16="http://schemas.microsoft.com/office/drawing/2014/main" id="{B458246D-1AA2-0B46-8422-C80506A22939}"/>
                  </a:ext>
                </a:extLst>
              </p:cNvPr>
              <p:cNvSpPr>
                <a:spLocks noGrp="1" noRot="1" noChangeAspect="1" noMove="1" noResize="1" noEditPoints="1" noAdjustHandles="1" noChangeArrowheads="1" noChangeShapeType="1" noTextEdit="1"/>
              </p:cNvSpPr>
              <p:nvPr>
                <p:ph type="title"/>
              </p:nvPr>
            </p:nvSpPr>
            <p:spPr>
              <a:xfrm>
                <a:off x="0" y="0"/>
                <a:ext cx="12192000" cy="915085"/>
              </a:xfrm>
              <a:blipFill>
                <a:blip r:embed="rId5"/>
                <a:stretch>
                  <a:fillRect b="-4000"/>
                </a:stretch>
              </a:blipFill>
            </p:spPr>
            <p:txBody>
              <a:bodyPr/>
              <a:lstStyle/>
              <a:p>
                <a:r>
                  <a:rPr lang="en-US">
                    <a:noFill/>
                  </a:rPr>
                  <a:t> </a:t>
                </a:r>
              </a:p>
            </p:txBody>
          </p:sp>
        </mc:Fallback>
      </mc:AlternateContent>
      <p:graphicFrame>
        <p:nvGraphicFramePr>
          <p:cNvPr id="27" name="Table 26"/>
          <p:cNvGraphicFramePr>
            <a:graphicFrameLocks noGrp="1"/>
          </p:cNvGraphicFramePr>
          <p:nvPr/>
        </p:nvGraphicFramePr>
        <p:xfrm>
          <a:off x="4975112" y="2186303"/>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31" name="Table 30"/>
          <p:cNvGraphicFramePr>
            <a:graphicFrameLocks noGrp="1"/>
          </p:cNvGraphicFramePr>
          <p:nvPr/>
        </p:nvGraphicFramePr>
        <p:xfrm>
          <a:off x="9008462"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r>
                        <a:rPr lang="en-US" b="0"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2" name="TextBox 31"/>
          <p:cNvSpPr txBox="1"/>
          <p:nvPr/>
        </p:nvSpPr>
        <p:spPr>
          <a:xfrm>
            <a:off x="9557832" y="4250228"/>
            <a:ext cx="1137043" cy="400110"/>
          </a:xfrm>
          <a:prstGeom prst="rect">
            <a:avLst/>
          </a:prstGeom>
          <a:noFill/>
        </p:spPr>
        <p:txBody>
          <a:bodyPr wrap="none" rtlCol="0">
            <a:spAutoFit/>
          </a:bodyPr>
          <a:lstStyle/>
          <a:p>
            <a:r>
              <a:rPr lang="en-US" sz="2000" dirty="0"/>
              <a:t>crocodile</a:t>
            </a:r>
          </a:p>
        </p:txBody>
      </p:sp>
      <p:graphicFrame>
        <p:nvGraphicFramePr>
          <p:cNvPr id="40" name="Table 39"/>
          <p:cNvGraphicFramePr>
            <a:graphicFrameLocks noGrp="1"/>
          </p:cNvGraphicFramePr>
          <p:nvPr/>
        </p:nvGraphicFramePr>
        <p:xfrm>
          <a:off x="7353000" y="1678236"/>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1" name="TextBox 40"/>
          <p:cNvSpPr txBox="1"/>
          <p:nvPr/>
        </p:nvSpPr>
        <p:spPr>
          <a:xfrm>
            <a:off x="7153149" y="1205015"/>
            <a:ext cx="906017" cy="400110"/>
          </a:xfrm>
          <a:prstGeom prst="rect">
            <a:avLst/>
          </a:prstGeom>
          <a:noFill/>
        </p:spPr>
        <p:txBody>
          <a:bodyPr wrap="none" rtlCol="0">
            <a:spAutoFit/>
          </a:bodyPr>
          <a:lstStyle/>
          <a:p>
            <a:r>
              <a:rPr lang="en-US" sz="2000" dirty="0"/>
              <a:t>z(man)</a:t>
            </a:r>
          </a:p>
        </p:txBody>
      </p:sp>
      <p:sp>
        <p:nvSpPr>
          <p:cNvPr id="42" name="TextBox 41"/>
          <p:cNvSpPr txBox="1"/>
          <p:nvPr/>
        </p:nvSpPr>
        <p:spPr>
          <a:xfrm>
            <a:off x="6968035" y="5825915"/>
            <a:ext cx="1276247" cy="400110"/>
          </a:xfrm>
          <a:prstGeom prst="rect">
            <a:avLst/>
          </a:prstGeom>
          <a:noFill/>
        </p:spPr>
        <p:txBody>
          <a:bodyPr wrap="none" rtlCol="0">
            <a:spAutoFit/>
          </a:bodyPr>
          <a:lstStyle/>
          <a:p>
            <a:r>
              <a:rPr lang="en-US" sz="2000" dirty="0"/>
              <a:t>z(concept)</a:t>
            </a:r>
          </a:p>
        </p:txBody>
      </p:sp>
      <p:cxnSp>
        <p:nvCxnSpPr>
          <p:cNvPr id="5" name="Straight Arrow Connector 4"/>
          <p:cNvCxnSpPr/>
          <p:nvPr/>
        </p:nvCxnSpPr>
        <p:spPr>
          <a:xfrm flipV="1">
            <a:off x="5515092" y="1676982"/>
            <a:ext cx="1837908" cy="4800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5515092"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043090"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043090"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7892980" y="189321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7892980" y="24334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7903119" y="294190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7917429" y="3434704"/>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7909912" y="395896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7923817" y="445028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7909912" y="49837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7918571" y="555594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8095555" y="1681442"/>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graphicFrame>
        <p:nvGraphicFramePr>
          <p:cNvPr id="38" name="Table 37"/>
          <p:cNvGraphicFramePr>
            <a:graphicFrameLocks noGrp="1"/>
          </p:cNvGraphicFramePr>
          <p:nvPr/>
        </p:nvGraphicFramePr>
        <p:xfrm>
          <a:off x="2597224"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r>
                        <a:rPr lang="en-US" b="0"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4" name="TextBox 43"/>
          <p:cNvSpPr txBox="1"/>
          <p:nvPr/>
        </p:nvSpPr>
        <p:spPr>
          <a:xfrm>
            <a:off x="1331431" y="2741851"/>
            <a:ext cx="832600" cy="400110"/>
          </a:xfrm>
          <a:prstGeom prst="rect">
            <a:avLst/>
          </a:prstGeom>
          <a:noFill/>
        </p:spPr>
        <p:txBody>
          <a:bodyPr wrap="none" rtlCol="0">
            <a:spAutoFit/>
          </a:bodyPr>
          <a:lstStyle/>
          <a:p>
            <a:r>
              <a:rPr lang="en-US" sz="2000" dirty="0"/>
              <a:t>swims</a:t>
            </a:r>
          </a:p>
        </p:txBody>
      </p:sp>
      <p:cxnSp>
        <p:nvCxnSpPr>
          <p:cNvPr id="45" name="Straight Arrow Connector 44"/>
          <p:cNvCxnSpPr/>
          <p:nvPr/>
        </p:nvCxnSpPr>
        <p:spPr>
          <a:xfrm>
            <a:off x="2171421" y="2953663"/>
            <a:ext cx="4258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3137204" y="1676982"/>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3137204"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3707636"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3707636"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3777460" y="4522061"/>
                <a:ext cx="55739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𝑊</m:t>
                      </m:r>
                    </m:oMath>
                  </m:oMathPara>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3777460" y="4522061"/>
                <a:ext cx="557396"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202123" y="4522060"/>
                <a:ext cx="4638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𝐵</m:t>
                      </m:r>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202123" y="4522060"/>
                <a:ext cx="463845" cy="461665"/>
              </a:xfrm>
              <a:prstGeom prst="rect">
                <a:avLst/>
              </a:prstGeom>
              <a:blipFill>
                <a:blip r:embed="rId7"/>
                <a:stretch>
                  <a:fillRect/>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A23CAE3E-36B9-7C45-8963-2A7D21E5EE6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85136442"/>
      </p:ext>
    </p:extLst>
  </p:cSld>
  <p:clrMapOvr>
    <a:masterClrMapping/>
  </p:clrMapOvr>
  <mc:AlternateContent xmlns:mc="http://schemas.openxmlformats.org/markup-compatibility/2006">
    <mc:Choice xmlns:p14="http://schemas.microsoft.com/office/powerpoint/2010/main" Requires="p14">
      <p:transition spd="slow" p14:dur="2000" advTm="21998"/>
    </mc:Choice>
    <mc:Fallback>
      <p:transition spd="slow" advTm="219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1999" cy="915085"/>
          </a:xfrm>
        </p:spPr>
        <p:txBody>
          <a:bodyPr>
            <a:normAutofit/>
          </a:bodyPr>
          <a:lstStyle/>
          <a:p>
            <a:r>
              <a:rPr lang="en-US" sz="3200" dirty="0"/>
              <a:t>Isn’t </a:t>
            </a:r>
            <a:r>
              <a:rPr lang="en-US" sz="3200" b="1" dirty="0"/>
              <a:t>this</a:t>
            </a:r>
            <a:r>
              <a:rPr lang="en-US" sz="3200" dirty="0"/>
              <a:t> the vector we were looking for?</a:t>
            </a:r>
          </a:p>
        </p:txBody>
      </p:sp>
      <p:graphicFrame>
        <p:nvGraphicFramePr>
          <p:cNvPr id="27" name="Table 26"/>
          <p:cNvGraphicFramePr>
            <a:graphicFrameLocks noGrp="1"/>
          </p:cNvGraphicFramePr>
          <p:nvPr>
            <p:extLst>
              <p:ext uri="{D42A27DB-BD31-4B8C-83A1-F6EECF244321}">
                <p14:modId xmlns:p14="http://schemas.microsoft.com/office/powerpoint/2010/main" val="1093849882"/>
              </p:ext>
            </p:extLst>
          </p:nvPr>
        </p:nvGraphicFramePr>
        <p:xfrm>
          <a:off x="5701620" y="2186303"/>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31" name="Table 30"/>
          <p:cNvGraphicFramePr>
            <a:graphicFrameLocks noGrp="1"/>
          </p:cNvGraphicFramePr>
          <p:nvPr>
            <p:extLst>
              <p:ext uri="{D42A27DB-BD31-4B8C-83A1-F6EECF244321}">
                <p14:modId xmlns:p14="http://schemas.microsoft.com/office/powerpoint/2010/main" val="2207913592"/>
              </p:ext>
            </p:extLst>
          </p:nvPr>
        </p:nvGraphicFramePr>
        <p:xfrm>
          <a:off x="9734970"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1133141750"/>
              </p:ext>
            </p:extLst>
          </p:nvPr>
        </p:nvGraphicFramePr>
        <p:xfrm>
          <a:off x="8079508" y="1678236"/>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1" name="TextBox 40"/>
          <p:cNvSpPr txBox="1"/>
          <p:nvPr/>
        </p:nvSpPr>
        <p:spPr>
          <a:xfrm>
            <a:off x="7879657" y="1205015"/>
            <a:ext cx="906017" cy="400110"/>
          </a:xfrm>
          <a:prstGeom prst="rect">
            <a:avLst/>
          </a:prstGeom>
          <a:noFill/>
        </p:spPr>
        <p:txBody>
          <a:bodyPr wrap="none" rtlCol="0">
            <a:spAutoFit/>
          </a:bodyPr>
          <a:lstStyle/>
          <a:p>
            <a:r>
              <a:rPr lang="en-US" sz="2000" dirty="0"/>
              <a:t>z(man)</a:t>
            </a:r>
          </a:p>
        </p:txBody>
      </p:sp>
      <p:sp>
        <p:nvSpPr>
          <p:cNvPr id="42" name="TextBox 41"/>
          <p:cNvSpPr txBox="1"/>
          <p:nvPr/>
        </p:nvSpPr>
        <p:spPr>
          <a:xfrm>
            <a:off x="7694543" y="5825915"/>
            <a:ext cx="1276247" cy="400110"/>
          </a:xfrm>
          <a:prstGeom prst="rect">
            <a:avLst/>
          </a:prstGeom>
          <a:noFill/>
        </p:spPr>
        <p:txBody>
          <a:bodyPr wrap="none" rtlCol="0">
            <a:spAutoFit/>
          </a:bodyPr>
          <a:lstStyle/>
          <a:p>
            <a:r>
              <a:rPr lang="en-US" sz="2000" dirty="0"/>
              <a:t>z(concept)</a:t>
            </a:r>
          </a:p>
        </p:txBody>
      </p:sp>
      <p:cxnSp>
        <p:nvCxnSpPr>
          <p:cNvPr id="5" name="Straight Arrow Connector 4"/>
          <p:cNvCxnSpPr/>
          <p:nvPr/>
        </p:nvCxnSpPr>
        <p:spPr>
          <a:xfrm flipV="1">
            <a:off x="6241600" y="1676982"/>
            <a:ext cx="1837908" cy="4800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241600"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769598"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769598"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8619488" y="189321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8619488" y="24334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8629627" y="294190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8643937" y="3434704"/>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8636420" y="395896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8650325" y="445028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8636420" y="49837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8645079" y="555594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8822063" y="1681442"/>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graphicFrame>
        <p:nvGraphicFramePr>
          <p:cNvPr id="38" name="Table 37"/>
          <p:cNvGraphicFramePr>
            <a:graphicFrameLocks noGrp="1"/>
          </p:cNvGraphicFramePr>
          <p:nvPr>
            <p:extLst>
              <p:ext uri="{D42A27DB-BD31-4B8C-83A1-F6EECF244321}">
                <p14:modId xmlns:p14="http://schemas.microsoft.com/office/powerpoint/2010/main" val="1011954245"/>
              </p:ext>
            </p:extLst>
          </p:nvPr>
        </p:nvGraphicFramePr>
        <p:xfrm>
          <a:off x="3323732"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r>
                        <a:rPr lang="en-US" b="0"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4" name="TextBox 43"/>
          <p:cNvSpPr txBox="1"/>
          <p:nvPr/>
        </p:nvSpPr>
        <p:spPr>
          <a:xfrm>
            <a:off x="2057939" y="2741851"/>
            <a:ext cx="832600" cy="400110"/>
          </a:xfrm>
          <a:prstGeom prst="rect">
            <a:avLst/>
          </a:prstGeom>
          <a:noFill/>
        </p:spPr>
        <p:txBody>
          <a:bodyPr wrap="none" rtlCol="0">
            <a:spAutoFit/>
          </a:bodyPr>
          <a:lstStyle/>
          <a:p>
            <a:r>
              <a:rPr lang="en-US" sz="2000" dirty="0"/>
              <a:t>swims</a:t>
            </a:r>
          </a:p>
        </p:txBody>
      </p:sp>
      <p:cxnSp>
        <p:nvCxnSpPr>
          <p:cNvPr id="45" name="Straight Arrow Connector 44"/>
          <p:cNvCxnSpPr/>
          <p:nvPr/>
        </p:nvCxnSpPr>
        <p:spPr>
          <a:xfrm>
            <a:off x="2897929" y="2953663"/>
            <a:ext cx="4258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3863712" y="1676982"/>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3863712"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4434144"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434144"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4503968" y="4522061"/>
                <a:ext cx="55739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𝑊</m:t>
                      </m:r>
                    </m:oMath>
                  </m:oMathPara>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4503968" y="4522061"/>
                <a:ext cx="55739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928631" y="4522060"/>
                <a:ext cx="4638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𝐵</m:t>
                      </m:r>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928631" y="4522060"/>
                <a:ext cx="463845" cy="461665"/>
              </a:xfrm>
              <a:prstGeom prst="rect">
                <a:avLst/>
              </a:prstGeom>
              <a:blipFill>
                <a:blip r:embed="rId6"/>
                <a:stretch>
                  <a:fillRect/>
                </a:stretch>
              </a:blipFill>
            </p:spPr>
            <p:txBody>
              <a:bodyPr/>
              <a:lstStyle/>
              <a:p>
                <a:r>
                  <a:rPr lang="en-US">
                    <a:noFill/>
                  </a:rPr>
                  <a:t> </a:t>
                </a:r>
              </a:p>
            </p:txBody>
          </p:sp>
        </mc:Fallback>
      </mc:AlternateContent>
      <p:sp>
        <p:nvSpPr>
          <p:cNvPr id="33" name="Rectangle 32"/>
          <p:cNvSpPr/>
          <p:nvPr/>
        </p:nvSpPr>
        <p:spPr>
          <a:xfrm>
            <a:off x="5438284" y="1153342"/>
            <a:ext cx="6398810" cy="5184828"/>
          </a:xfrm>
          <a:prstGeom prst="rect">
            <a:avLst/>
          </a:prstGeom>
          <a:noFill/>
          <a:ln w="57150">
            <a:solidFill>
              <a:schemeClr val="tx2">
                <a:lumMod val="40000"/>
                <a:lumOff val="6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TextBox 33"/>
          <p:cNvSpPr txBox="1"/>
          <p:nvPr/>
        </p:nvSpPr>
        <p:spPr>
          <a:xfrm>
            <a:off x="10304574" y="1732217"/>
            <a:ext cx="939681" cy="400110"/>
          </a:xfrm>
          <a:prstGeom prst="rect">
            <a:avLst/>
          </a:prstGeom>
          <a:noFill/>
        </p:spPr>
        <p:txBody>
          <a:bodyPr wrap="none" rtlCol="0">
            <a:spAutoFit/>
          </a:bodyPr>
          <a:lstStyle/>
          <a:p>
            <a:r>
              <a:rPr lang="en-US" sz="2000" dirty="0"/>
              <a:t>p(man)</a:t>
            </a:r>
          </a:p>
        </p:txBody>
      </p:sp>
      <p:sp>
        <p:nvSpPr>
          <p:cNvPr id="35" name="TextBox 34"/>
          <p:cNvSpPr txBox="1"/>
          <p:nvPr/>
        </p:nvSpPr>
        <p:spPr>
          <a:xfrm>
            <a:off x="10304574" y="2239005"/>
            <a:ext cx="1254702" cy="400110"/>
          </a:xfrm>
          <a:prstGeom prst="rect">
            <a:avLst/>
          </a:prstGeom>
          <a:noFill/>
        </p:spPr>
        <p:txBody>
          <a:bodyPr wrap="none" rtlCol="0">
            <a:spAutoFit/>
          </a:bodyPr>
          <a:lstStyle/>
          <a:p>
            <a:r>
              <a:rPr lang="en-US" sz="2000" dirty="0"/>
              <a:t>p(woman)</a:t>
            </a:r>
          </a:p>
        </p:txBody>
      </p:sp>
      <p:sp>
        <p:nvSpPr>
          <p:cNvPr id="36" name="TextBox 35"/>
          <p:cNvSpPr txBox="1"/>
          <p:nvPr/>
        </p:nvSpPr>
        <p:spPr>
          <a:xfrm>
            <a:off x="10304574" y="3287561"/>
            <a:ext cx="973343" cy="400110"/>
          </a:xfrm>
          <a:prstGeom prst="rect">
            <a:avLst/>
          </a:prstGeom>
          <a:noFill/>
        </p:spPr>
        <p:txBody>
          <a:bodyPr wrap="none" rtlCol="0">
            <a:spAutoFit/>
          </a:bodyPr>
          <a:lstStyle/>
          <a:p>
            <a:r>
              <a:rPr lang="en-US" sz="2000" dirty="0"/>
              <a:t>p(child)</a:t>
            </a:r>
          </a:p>
        </p:txBody>
      </p:sp>
      <p:sp>
        <p:nvSpPr>
          <p:cNvPr id="37" name="TextBox 36"/>
          <p:cNvSpPr txBox="1"/>
          <p:nvPr/>
        </p:nvSpPr>
        <p:spPr>
          <a:xfrm>
            <a:off x="10304574" y="4302876"/>
            <a:ext cx="1428789" cy="400110"/>
          </a:xfrm>
          <a:prstGeom prst="rect">
            <a:avLst/>
          </a:prstGeom>
          <a:noFill/>
        </p:spPr>
        <p:txBody>
          <a:bodyPr wrap="none" rtlCol="0">
            <a:spAutoFit/>
          </a:bodyPr>
          <a:lstStyle/>
          <a:p>
            <a:r>
              <a:rPr lang="en-US" sz="2000" dirty="0"/>
              <a:t>p(crocodile)</a:t>
            </a:r>
          </a:p>
        </p:txBody>
      </p:sp>
      <p:sp>
        <p:nvSpPr>
          <p:cNvPr id="43" name="TextBox 42"/>
          <p:cNvSpPr txBox="1"/>
          <p:nvPr/>
        </p:nvSpPr>
        <p:spPr>
          <a:xfrm>
            <a:off x="10304574" y="3759369"/>
            <a:ext cx="1250663" cy="400110"/>
          </a:xfrm>
          <a:prstGeom prst="rect">
            <a:avLst/>
          </a:prstGeom>
          <a:noFill/>
        </p:spPr>
        <p:txBody>
          <a:bodyPr wrap="none" rtlCol="0">
            <a:spAutoFit/>
          </a:bodyPr>
          <a:lstStyle/>
          <a:p>
            <a:r>
              <a:rPr lang="en-US" sz="2000" dirty="0"/>
              <a:t>p(banana)</a:t>
            </a:r>
          </a:p>
        </p:txBody>
      </p:sp>
      <p:sp>
        <p:nvSpPr>
          <p:cNvPr id="60" name="TextBox 59"/>
          <p:cNvSpPr txBox="1"/>
          <p:nvPr/>
        </p:nvSpPr>
        <p:spPr>
          <a:xfrm>
            <a:off x="10274950" y="5271265"/>
            <a:ext cx="1309910" cy="400110"/>
          </a:xfrm>
          <a:prstGeom prst="rect">
            <a:avLst/>
          </a:prstGeom>
          <a:noFill/>
        </p:spPr>
        <p:txBody>
          <a:bodyPr wrap="none" rtlCol="0">
            <a:spAutoFit/>
          </a:bodyPr>
          <a:lstStyle/>
          <a:p>
            <a:r>
              <a:rPr lang="en-US" sz="2000" dirty="0"/>
              <a:t>p(concept)</a:t>
            </a:r>
          </a:p>
        </p:txBody>
      </p:sp>
      <p:sp>
        <p:nvSpPr>
          <p:cNvPr id="3" name="TextBox 2"/>
          <p:cNvSpPr txBox="1"/>
          <p:nvPr/>
        </p:nvSpPr>
        <p:spPr>
          <a:xfrm>
            <a:off x="302182" y="4187104"/>
            <a:ext cx="2701422" cy="1938992"/>
          </a:xfrm>
          <a:prstGeom prst="rect">
            <a:avLst/>
          </a:prstGeom>
          <a:noFill/>
        </p:spPr>
        <p:txBody>
          <a:bodyPr wrap="square" rtlCol="0">
            <a:spAutoFit/>
          </a:bodyPr>
          <a:lstStyle/>
          <a:p>
            <a:pPr marL="285750" indent="-285750">
              <a:buFontTx/>
              <a:buChar char="-"/>
            </a:pPr>
            <a:r>
              <a:rPr lang="en-US" sz="2400" dirty="0">
                <a:solidFill>
                  <a:schemeClr val="accent1"/>
                </a:solidFill>
              </a:rPr>
              <a:t>it’s compact</a:t>
            </a:r>
          </a:p>
          <a:p>
            <a:pPr marL="285750" indent="-285750">
              <a:buFontTx/>
              <a:buChar char="-"/>
            </a:pPr>
            <a:r>
              <a:rPr lang="en-US" sz="2400" dirty="0">
                <a:solidFill>
                  <a:schemeClr val="accent1"/>
                </a:solidFill>
              </a:rPr>
              <a:t>It allows us to predict context words for a given input word</a:t>
            </a:r>
          </a:p>
        </p:txBody>
      </p:sp>
      <p:sp>
        <p:nvSpPr>
          <p:cNvPr id="61" name="TextBox 60"/>
          <p:cNvSpPr txBox="1"/>
          <p:nvPr/>
        </p:nvSpPr>
        <p:spPr>
          <a:xfrm>
            <a:off x="5545042" y="5671375"/>
            <a:ext cx="1427314" cy="400110"/>
          </a:xfrm>
          <a:prstGeom prst="rect">
            <a:avLst/>
          </a:prstGeom>
          <a:noFill/>
          <a:ln>
            <a:noFill/>
          </a:ln>
        </p:spPr>
        <p:txBody>
          <a:bodyPr wrap="none" rtlCol="0">
            <a:spAutoFit/>
          </a:bodyPr>
          <a:lstStyle/>
          <a:p>
            <a:r>
              <a:rPr lang="en-US" sz="2000" b="1" dirty="0">
                <a:solidFill>
                  <a:schemeClr val="accent1"/>
                </a:solidFill>
              </a:rPr>
              <a:t>v(swims) ??</a:t>
            </a:r>
          </a:p>
        </p:txBody>
      </p:sp>
      <p:cxnSp>
        <p:nvCxnSpPr>
          <p:cNvPr id="6" name="Straight Arrow Connector 5"/>
          <p:cNvCxnSpPr>
            <a:stCxn id="61" idx="0"/>
            <a:endCxn id="27" idx="2"/>
          </p:cNvCxnSpPr>
          <p:nvPr/>
        </p:nvCxnSpPr>
        <p:spPr>
          <a:xfrm flipH="1" flipV="1">
            <a:off x="5971610" y="5242229"/>
            <a:ext cx="287089" cy="4291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a:off x="3863712" y="776614"/>
            <a:ext cx="1925645" cy="130846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5E7C0102-A9BF-214D-9810-CCD6BE6E77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52090284"/>
      </p:ext>
    </p:extLst>
  </p:cSld>
  <p:clrMapOvr>
    <a:masterClrMapping/>
  </p:clrMapOvr>
  <mc:AlternateContent xmlns:mc="http://schemas.openxmlformats.org/markup-compatibility/2006">
    <mc:Choice xmlns:p14="http://schemas.microsoft.com/office/powerpoint/2010/main" Requires="p14">
      <p:transition spd="slow" p14:dur="2000" advTm="34924"/>
    </mc:Choice>
    <mc:Fallback>
      <p:transition spd="slow" advTm="34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1999" cy="915085"/>
              </a:xfrm>
            </p:spPr>
            <p:txBody>
              <a:bodyPr>
                <a:normAutofit/>
              </a:bodyPr>
              <a:lstStyle/>
              <a:p>
                <a:r>
                  <a:rPr lang="en-US" sz="3200" dirty="0"/>
                  <a:t>Let’s take a closer look at </a:t>
                </a:r>
                <a14:m>
                  <m:oMath xmlns:m="http://schemas.openxmlformats.org/officeDocument/2006/math">
                    <m:r>
                      <a:rPr lang="en-US" sz="3200" i="1" dirty="0" smtClean="0">
                        <a:latin typeface="Cambria Math" panose="02040503050406030204" pitchFamily="18" charset="0"/>
                      </a:rPr>
                      <m:t>𝑊</m:t>
                    </m:r>
                  </m:oMath>
                </a14:m>
                <a:endParaRPr lang="en-US" sz="3200" dirty="0"/>
              </a:p>
            </p:txBody>
          </p:sp>
        </mc:Choice>
        <mc:Fallback xmlns="">
          <p:sp>
            <p:nvSpPr>
              <p:cNvPr id="39" name="Title 1">
                <a:extLst>
                  <a:ext uri="{FF2B5EF4-FFF2-40B4-BE49-F238E27FC236}">
                    <a16:creationId xmlns:a16="http://schemas.microsoft.com/office/drawing/2014/main" id="{B458246D-1AA2-0B46-8422-C80506A22939}"/>
                  </a:ext>
                </a:extLst>
              </p:cNvPr>
              <p:cNvSpPr>
                <a:spLocks noGrp="1" noRot="1" noChangeAspect="1" noMove="1" noResize="1" noEditPoints="1" noAdjustHandles="1" noChangeArrowheads="1" noChangeShapeType="1" noTextEdit="1"/>
              </p:cNvSpPr>
              <p:nvPr>
                <p:ph type="title"/>
              </p:nvPr>
            </p:nvSpPr>
            <p:spPr>
              <a:xfrm>
                <a:off x="0" y="0"/>
                <a:ext cx="12191999" cy="915085"/>
              </a:xfrm>
              <a:blipFill>
                <a:blip r:embed="rId5"/>
                <a:stretch>
                  <a:fillRect b="-4000"/>
                </a:stretch>
              </a:blipFill>
            </p:spPr>
            <p:txBody>
              <a:bodyPr/>
              <a:lstStyle/>
              <a:p>
                <a:r>
                  <a:rPr lang="en-US">
                    <a:noFill/>
                  </a:rPr>
                  <a:t> </a:t>
                </a:r>
              </a:p>
            </p:txBody>
          </p:sp>
        </mc:Fallback>
      </mc:AlternateContent>
      <p:graphicFrame>
        <p:nvGraphicFramePr>
          <p:cNvPr id="27" name="Table 26"/>
          <p:cNvGraphicFramePr>
            <a:graphicFrameLocks noGrp="1"/>
          </p:cNvGraphicFramePr>
          <p:nvPr/>
        </p:nvGraphicFramePr>
        <p:xfrm>
          <a:off x="5701620" y="2186303"/>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31" name="Table 30"/>
          <p:cNvGraphicFramePr>
            <a:graphicFrameLocks noGrp="1"/>
          </p:cNvGraphicFramePr>
          <p:nvPr/>
        </p:nvGraphicFramePr>
        <p:xfrm>
          <a:off x="9734970"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40" name="Table 39"/>
          <p:cNvGraphicFramePr>
            <a:graphicFrameLocks noGrp="1"/>
          </p:cNvGraphicFramePr>
          <p:nvPr/>
        </p:nvGraphicFramePr>
        <p:xfrm>
          <a:off x="8079508" y="1678236"/>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1" name="TextBox 40"/>
          <p:cNvSpPr txBox="1"/>
          <p:nvPr/>
        </p:nvSpPr>
        <p:spPr>
          <a:xfrm>
            <a:off x="7879657" y="1205015"/>
            <a:ext cx="906017" cy="400110"/>
          </a:xfrm>
          <a:prstGeom prst="rect">
            <a:avLst/>
          </a:prstGeom>
          <a:noFill/>
        </p:spPr>
        <p:txBody>
          <a:bodyPr wrap="none" rtlCol="0">
            <a:spAutoFit/>
          </a:bodyPr>
          <a:lstStyle/>
          <a:p>
            <a:r>
              <a:rPr lang="en-US" sz="2000" dirty="0"/>
              <a:t>z(man)</a:t>
            </a:r>
          </a:p>
        </p:txBody>
      </p:sp>
      <p:sp>
        <p:nvSpPr>
          <p:cNvPr id="42" name="TextBox 41"/>
          <p:cNvSpPr txBox="1"/>
          <p:nvPr/>
        </p:nvSpPr>
        <p:spPr>
          <a:xfrm>
            <a:off x="7694543" y="5825915"/>
            <a:ext cx="1276247" cy="400110"/>
          </a:xfrm>
          <a:prstGeom prst="rect">
            <a:avLst/>
          </a:prstGeom>
          <a:noFill/>
        </p:spPr>
        <p:txBody>
          <a:bodyPr wrap="none" rtlCol="0">
            <a:spAutoFit/>
          </a:bodyPr>
          <a:lstStyle/>
          <a:p>
            <a:r>
              <a:rPr lang="en-US" sz="2000" dirty="0"/>
              <a:t>z(concept)</a:t>
            </a:r>
          </a:p>
        </p:txBody>
      </p:sp>
      <p:cxnSp>
        <p:nvCxnSpPr>
          <p:cNvPr id="5" name="Straight Arrow Connector 4"/>
          <p:cNvCxnSpPr/>
          <p:nvPr/>
        </p:nvCxnSpPr>
        <p:spPr>
          <a:xfrm flipV="1">
            <a:off x="6241600" y="1676982"/>
            <a:ext cx="1837908" cy="4800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241600"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769598"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769598"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8619488" y="189321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8619488" y="24334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8629627" y="294190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8643937" y="3434704"/>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8636420" y="395896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8650325" y="445028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8636420" y="49837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8645079" y="555594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8822063" y="1681442"/>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graphicFrame>
        <p:nvGraphicFramePr>
          <p:cNvPr id="38" name="Table 37"/>
          <p:cNvGraphicFramePr>
            <a:graphicFrameLocks noGrp="1"/>
          </p:cNvGraphicFramePr>
          <p:nvPr/>
        </p:nvGraphicFramePr>
        <p:xfrm>
          <a:off x="3323732"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r>
                        <a:rPr lang="en-US" b="0"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4" name="TextBox 43"/>
          <p:cNvSpPr txBox="1"/>
          <p:nvPr/>
        </p:nvSpPr>
        <p:spPr>
          <a:xfrm>
            <a:off x="2057939" y="2741851"/>
            <a:ext cx="832600" cy="400110"/>
          </a:xfrm>
          <a:prstGeom prst="rect">
            <a:avLst/>
          </a:prstGeom>
          <a:noFill/>
        </p:spPr>
        <p:txBody>
          <a:bodyPr wrap="none" rtlCol="0">
            <a:spAutoFit/>
          </a:bodyPr>
          <a:lstStyle/>
          <a:p>
            <a:r>
              <a:rPr lang="en-US" sz="2000" dirty="0"/>
              <a:t>swims</a:t>
            </a:r>
          </a:p>
        </p:txBody>
      </p:sp>
      <p:cxnSp>
        <p:nvCxnSpPr>
          <p:cNvPr id="45" name="Straight Arrow Connector 44"/>
          <p:cNvCxnSpPr/>
          <p:nvPr/>
        </p:nvCxnSpPr>
        <p:spPr>
          <a:xfrm>
            <a:off x="2897929" y="2953663"/>
            <a:ext cx="4258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3863712" y="1676982"/>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3863712"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4434144"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434144"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4503968" y="4522061"/>
                <a:ext cx="55739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𝑊</m:t>
                      </m:r>
                    </m:oMath>
                  </m:oMathPara>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4503968" y="4522061"/>
                <a:ext cx="557396"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928631" y="4522060"/>
                <a:ext cx="4638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𝐵</m:t>
                      </m:r>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928631" y="4522060"/>
                <a:ext cx="463845" cy="461665"/>
              </a:xfrm>
              <a:prstGeom prst="rect">
                <a:avLst/>
              </a:prstGeom>
              <a:blipFill>
                <a:blip r:embed="rId7"/>
                <a:stretch>
                  <a:fillRect/>
                </a:stretch>
              </a:blipFill>
            </p:spPr>
            <p:txBody>
              <a:bodyPr/>
              <a:lstStyle/>
              <a:p>
                <a:r>
                  <a:rPr lang="en-US">
                    <a:noFill/>
                  </a:rPr>
                  <a:t> </a:t>
                </a:r>
              </a:p>
            </p:txBody>
          </p:sp>
        </mc:Fallback>
      </mc:AlternateContent>
      <p:sp>
        <p:nvSpPr>
          <p:cNvPr id="34" name="TextBox 33"/>
          <p:cNvSpPr txBox="1"/>
          <p:nvPr/>
        </p:nvSpPr>
        <p:spPr>
          <a:xfrm>
            <a:off x="10304574" y="1732217"/>
            <a:ext cx="939681" cy="400110"/>
          </a:xfrm>
          <a:prstGeom prst="rect">
            <a:avLst/>
          </a:prstGeom>
          <a:noFill/>
        </p:spPr>
        <p:txBody>
          <a:bodyPr wrap="none" rtlCol="0">
            <a:spAutoFit/>
          </a:bodyPr>
          <a:lstStyle/>
          <a:p>
            <a:r>
              <a:rPr lang="en-US" sz="2000" dirty="0"/>
              <a:t>p(man)</a:t>
            </a:r>
          </a:p>
        </p:txBody>
      </p:sp>
      <p:sp>
        <p:nvSpPr>
          <p:cNvPr id="35" name="TextBox 34"/>
          <p:cNvSpPr txBox="1"/>
          <p:nvPr/>
        </p:nvSpPr>
        <p:spPr>
          <a:xfrm>
            <a:off x="10304574" y="2239005"/>
            <a:ext cx="1254702" cy="400110"/>
          </a:xfrm>
          <a:prstGeom prst="rect">
            <a:avLst/>
          </a:prstGeom>
          <a:noFill/>
        </p:spPr>
        <p:txBody>
          <a:bodyPr wrap="none" rtlCol="0">
            <a:spAutoFit/>
          </a:bodyPr>
          <a:lstStyle/>
          <a:p>
            <a:r>
              <a:rPr lang="en-US" sz="2000" dirty="0"/>
              <a:t>p(woman)</a:t>
            </a:r>
          </a:p>
        </p:txBody>
      </p:sp>
      <p:sp>
        <p:nvSpPr>
          <p:cNvPr id="36" name="TextBox 35"/>
          <p:cNvSpPr txBox="1"/>
          <p:nvPr/>
        </p:nvSpPr>
        <p:spPr>
          <a:xfrm>
            <a:off x="10304574" y="3287561"/>
            <a:ext cx="973343" cy="400110"/>
          </a:xfrm>
          <a:prstGeom prst="rect">
            <a:avLst/>
          </a:prstGeom>
          <a:noFill/>
        </p:spPr>
        <p:txBody>
          <a:bodyPr wrap="none" rtlCol="0">
            <a:spAutoFit/>
          </a:bodyPr>
          <a:lstStyle/>
          <a:p>
            <a:r>
              <a:rPr lang="en-US" sz="2000" dirty="0"/>
              <a:t>p(child)</a:t>
            </a:r>
          </a:p>
        </p:txBody>
      </p:sp>
      <p:sp>
        <p:nvSpPr>
          <p:cNvPr id="37" name="TextBox 36"/>
          <p:cNvSpPr txBox="1"/>
          <p:nvPr/>
        </p:nvSpPr>
        <p:spPr>
          <a:xfrm>
            <a:off x="10304574" y="4302876"/>
            <a:ext cx="1428789" cy="400110"/>
          </a:xfrm>
          <a:prstGeom prst="rect">
            <a:avLst/>
          </a:prstGeom>
          <a:noFill/>
        </p:spPr>
        <p:txBody>
          <a:bodyPr wrap="none" rtlCol="0">
            <a:spAutoFit/>
          </a:bodyPr>
          <a:lstStyle/>
          <a:p>
            <a:r>
              <a:rPr lang="en-US" sz="2000" dirty="0"/>
              <a:t>p(crocodile)</a:t>
            </a:r>
          </a:p>
        </p:txBody>
      </p:sp>
      <p:sp>
        <p:nvSpPr>
          <p:cNvPr id="43" name="TextBox 42"/>
          <p:cNvSpPr txBox="1"/>
          <p:nvPr/>
        </p:nvSpPr>
        <p:spPr>
          <a:xfrm>
            <a:off x="10304574" y="3759369"/>
            <a:ext cx="1250663" cy="400110"/>
          </a:xfrm>
          <a:prstGeom prst="rect">
            <a:avLst/>
          </a:prstGeom>
          <a:noFill/>
        </p:spPr>
        <p:txBody>
          <a:bodyPr wrap="none" rtlCol="0">
            <a:spAutoFit/>
          </a:bodyPr>
          <a:lstStyle/>
          <a:p>
            <a:r>
              <a:rPr lang="en-US" sz="2000" dirty="0"/>
              <a:t>p(banana)</a:t>
            </a:r>
          </a:p>
        </p:txBody>
      </p:sp>
      <p:sp>
        <p:nvSpPr>
          <p:cNvPr id="60" name="TextBox 59"/>
          <p:cNvSpPr txBox="1"/>
          <p:nvPr/>
        </p:nvSpPr>
        <p:spPr>
          <a:xfrm>
            <a:off x="10274950" y="5271265"/>
            <a:ext cx="1309910" cy="400110"/>
          </a:xfrm>
          <a:prstGeom prst="rect">
            <a:avLst/>
          </a:prstGeom>
          <a:noFill/>
        </p:spPr>
        <p:txBody>
          <a:bodyPr wrap="none" rtlCol="0">
            <a:spAutoFit/>
          </a:bodyPr>
          <a:lstStyle/>
          <a:p>
            <a:r>
              <a:rPr lang="en-US" sz="2000" dirty="0"/>
              <a:t>p(concept)</a:t>
            </a:r>
          </a:p>
        </p:txBody>
      </p:sp>
      <p:sp>
        <p:nvSpPr>
          <p:cNvPr id="61" name="TextBox 60"/>
          <p:cNvSpPr txBox="1"/>
          <p:nvPr/>
        </p:nvSpPr>
        <p:spPr>
          <a:xfrm>
            <a:off x="5419065" y="5318971"/>
            <a:ext cx="1105111" cy="400110"/>
          </a:xfrm>
          <a:prstGeom prst="rect">
            <a:avLst/>
          </a:prstGeom>
          <a:noFill/>
          <a:ln>
            <a:noFill/>
          </a:ln>
        </p:spPr>
        <p:txBody>
          <a:bodyPr wrap="none" rtlCol="0">
            <a:spAutoFit/>
          </a:bodyPr>
          <a:lstStyle/>
          <a:p>
            <a:r>
              <a:rPr lang="en-US" sz="2000" dirty="0"/>
              <a:t>v(swims)</a:t>
            </a:r>
          </a:p>
        </p:txBody>
      </p:sp>
      <mc:AlternateContent xmlns:mc="http://schemas.openxmlformats.org/markup-compatibility/2006" xmlns:a14="http://schemas.microsoft.com/office/drawing/2010/main">
        <mc:Choice Requires="a14">
          <p:sp>
            <p:nvSpPr>
              <p:cNvPr id="63" name="TextBox 62"/>
              <p:cNvSpPr txBox="1"/>
              <p:nvPr/>
            </p:nvSpPr>
            <p:spPr>
              <a:xfrm>
                <a:off x="693558" y="3506397"/>
                <a:ext cx="1972502" cy="1015663"/>
              </a:xfrm>
              <a:prstGeom prst="rect">
                <a:avLst/>
              </a:prstGeom>
              <a:noFill/>
            </p:spPr>
            <p:txBody>
              <a:bodyPr wrap="square" rtlCol="0">
                <a:spAutoFit/>
              </a:bodyPr>
              <a:lstStyle/>
              <a:p>
                <a:r>
                  <a:rPr lang="en-US" sz="2000" dirty="0"/>
                  <a:t>- suppose swims is the </a:t>
                </a:r>
                <a14:m>
                  <m:oMath xmlns:m="http://schemas.openxmlformats.org/officeDocument/2006/math">
                    <m:r>
                      <a:rPr lang="en-US" sz="2000" i="1" dirty="0" smtClean="0">
                        <a:latin typeface="Cambria Math" panose="02040503050406030204" pitchFamily="18" charset="0"/>
                      </a:rPr>
                      <m:t>𝑖</m:t>
                    </m:r>
                    <m:r>
                      <a:rPr lang="en-US" sz="2000" i="1" baseline="30000" dirty="0" err="1" smtClean="0">
                        <a:latin typeface="Cambria Math" panose="02040503050406030204" pitchFamily="18" charset="0"/>
                      </a:rPr>
                      <m:t>𝑡h</m:t>
                    </m:r>
                  </m:oMath>
                </a14:m>
                <a:r>
                  <a:rPr lang="en-US" sz="2000" dirty="0"/>
                  <a:t> word in our vocabulary</a:t>
                </a:r>
              </a:p>
            </p:txBody>
          </p:sp>
        </mc:Choice>
        <mc:Fallback xmlns="">
          <p:sp>
            <p:nvSpPr>
              <p:cNvPr id="63" name="TextBox 62"/>
              <p:cNvSpPr txBox="1">
                <a:spLocks noRot="1" noChangeAspect="1" noMove="1" noResize="1" noEditPoints="1" noAdjustHandles="1" noChangeArrowheads="1" noChangeShapeType="1" noTextEdit="1"/>
              </p:cNvSpPr>
              <p:nvPr/>
            </p:nvSpPr>
            <p:spPr>
              <a:xfrm>
                <a:off x="693558" y="3506397"/>
                <a:ext cx="1972502" cy="1015663"/>
              </a:xfrm>
              <a:prstGeom prst="rect">
                <a:avLst/>
              </a:prstGeom>
              <a:blipFill>
                <a:blip r:embed="rId8"/>
                <a:stretch>
                  <a:fillRect l="-3406" t="-2994" r="-1548" b="-95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3425599" y="1235793"/>
                <a:ext cx="3362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1" i="0" smtClean="0">
                              <a:latin typeface="Cambria Math" panose="02040503050406030204" pitchFamily="18" charset="0"/>
                            </a:rPr>
                            <m:t>𝐞</m:t>
                          </m:r>
                        </m:e>
                        <m:sub>
                          <m:r>
                            <a:rPr lang="en-US" sz="2400" b="0" i="1" smtClean="0">
                              <a:latin typeface="Cambria Math" panose="02040503050406030204" pitchFamily="18" charset="0"/>
                            </a:rPr>
                            <m:t>𝑖</m:t>
                          </m:r>
                        </m:sub>
                      </m:sSub>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3425599" y="1235793"/>
                <a:ext cx="336246" cy="369332"/>
              </a:xfrm>
              <a:prstGeom prst="rect">
                <a:avLst/>
              </a:prstGeom>
              <a:blipFill>
                <a:blip r:embed="rId9"/>
                <a:stretch>
                  <a:fillRect l="-12727" r="-7273"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154143" y="1608399"/>
                <a:ext cx="1634935" cy="4735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𝑊</m:t>
                      </m:r>
                      <m:sSub>
                        <m:sSubPr>
                          <m:ctrlPr>
                            <a:rPr lang="en-US" sz="2400" i="1">
                              <a:latin typeface="Cambria Math" panose="02040503050406030204" pitchFamily="18" charset="0"/>
                            </a:rPr>
                          </m:ctrlPr>
                        </m:sSubPr>
                        <m:e>
                          <m:r>
                            <a:rPr lang="en-US" sz="2400" b="1">
                              <a:latin typeface="Cambria Math" panose="02040503050406030204" pitchFamily="18" charset="0"/>
                            </a:rPr>
                            <m:t>𝐞</m:t>
                          </m:r>
                        </m:e>
                        <m:sub>
                          <m:r>
                            <a:rPr lang="en-US" sz="2400" i="1">
                              <a:latin typeface="Cambria Math" panose="02040503050406030204" pitchFamily="18" charset="0"/>
                            </a:rPr>
                            <m:t>𝑖</m:t>
                          </m:r>
                        </m:sub>
                      </m:sSub>
                      <m:r>
                        <a:rPr lang="en-US" sz="2400" b="0" i="0"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𝑊</m:t>
                          </m:r>
                        </m:e>
                        <m:sup>
                          <m:r>
                            <a:rPr lang="en-US" sz="2400" b="0" i="1" smtClean="0">
                              <a:latin typeface="Cambria Math" panose="02040503050406030204" pitchFamily="18" charset="0"/>
                            </a:rPr>
                            <m:t>𝑖</m:t>
                          </m:r>
                        </m:sup>
                      </m:sSup>
                    </m:oMath>
                  </m:oMathPara>
                </a14:m>
                <a:endParaRPr lang="en-US" sz="2400" dirty="0"/>
              </a:p>
            </p:txBody>
          </p:sp>
        </mc:Choice>
        <mc:Fallback xmlns="">
          <p:sp>
            <p:nvSpPr>
              <p:cNvPr id="64" name="TextBox 63"/>
              <p:cNvSpPr txBox="1">
                <a:spLocks noRot="1" noChangeAspect="1" noMove="1" noResize="1" noEditPoints="1" noAdjustHandles="1" noChangeArrowheads="1" noChangeShapeType="1" noTextEdit="1"/>
              </p:cNvSpPr>
              <p:nvPr/>
            </p:nvSpPr>
            <p:spPr>
              <a:xfrm>
                <a:off x="5154143" y="1608399"/>
                <a:ext cx="1634935" cy="473591"/>
              </a:xfrm>
              <a:prstGeom prst="rect">
                <a:avLst/>
              </a:prstGeom>
              <a:blipFill>
                <a:blip r:embed="rId10"/>
                <a:stretch>
                  <a:fillRect b="-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693558" y="4702986"/>
                <a:ext cx="1972502" cy="1323439"/>
              </a:xfrm>
              <a:prstGeom prst="rect">
                <a:avLst/>
              </a:prstGeom>
              <a:noFill/>
            </p:spPr>
            <p:txBody>
              <a:bodyPr wrap="square" rtlCol="0">
                <a:spAutoFit/>
              </a:bodyPr>
              <a:lstStyle/>
              <a:p>
                <a:r>
                  <a:rPr lang="en-US" sz="2000" dirty="0"/>
                  <a:t>- then v(swims), the word vector for swims, is the </a:t>
                </a:r>
                <a14:m>
                  <m:oMath xmlns:m="http://schemas.openxmlformats.org/officeDocument/2006/math">
                    <m:r>
                      <a:rPr lang="en-US" sz="2000" i="1" dirty="0" smtClean="0">
                        <a:latin typeface="Cambria Math" panose="02040503050406030204" pitchFamily="18" charset="0"/>
                      </a:rPr>
                      <m:t>𝑖</m:t>
                    </m:r>
                    <m:r>
                      <a:rPr lang="en-US" sz="2000" i="1" baseline="30000" dirty="0" err="1" smtClean="0">
                        <a:latin typeface="Cambria Math" panose="02040503050406030204" pitchFamily="18" charset="0"/>
                      </a:rPr>
                      <m:t>𝑡h</m:t>
                    </m:r>
                  </m:oMath>
                </a14:m>
                <a:r>
                  <a:rPr lang="en-US" sz="2000" dirty="0"/>
                  <a:t> column of </a:t>
                </a:r>
                <a14:m>
                  <m:oMath xmlns:m="http://schemas.openxmlformats.org/officeDocument/2006/math">
                    <m:r>
                      <a:rPr lang="en-US" sz="2000" i="1" dirty="0" smtClean="0">
                        <a:latin typeface="Cambria Math" panose="02040503050406030204" pitchFamily="18" charset="0"/>
                      </a:rPr>
                      <m:t>𝑊</m:t>
                    </m:r>
                  </m:oMath>
                </a14:m>
                <a:endParaRPr lang="en-US" sz="2000" dirty="0"/>
              </a:p>
            </p:txBody>
          </p:sp>
        </mc:Choice>
        <mc:Fallback xmlns="">
          <p:sp>
            <p:nvSpPr>
              <p:cNvPr id="65" name="TextBox 64"/>
              <p:cNvSpPr txBox="1">
                <a:spLocks noRot="1" noChangeAspect="1" noMove="1" noResize="1" noEditPoints="1" noAdjustHandles="1" noChangeArrowheads="1" noChangeShapeType="1" noTextEdit="1"/>
              </p:cNvSpPr>
              <p:nvPr/>
            </p:nvSpPr>
            <p:spPr>
              <a:xfrm>
                <a:off x="693558" y="4702986"/>
                <a:ext cx="1972502" cy="1323439"/>
              </a:xfrm>
              <a:prstGeom prst="rect">
                <a:avLst/>
              </a:prstGeom>
              <a:blipFill>
                <a:blip r:embed="rId11"/>
                <a:stretch>
                  <a:fillRect l="-3406" t="-2294" r="-310" b="-6881"/>
                </a:stretch>
              </a:blipFill>
            </p:spPr>
            <p:txBody>
              <a:bodyPr/>
              <a:lstStyle/>
              <a:p>
                <a:r>
                  <a:rPr lang="en-US">
                    <a:noFill/>
                  </a:rPr>
                  <a:t> </a:t>
                </a:r>
              </a:p>
            </p:txBody>
          </p:sp>
        </mc:Fallback>
      </mc:AlternateContent>
      <p:pic>
        <p:nvPicPr>
          <p:cNvPr id="6" name="Audio 5">
            <a:hlinkClick r:id="" action="ppaction://media"/>
            <a:extLst>
              <a:ext uri="{FF2B5EF4-FFF2-40B4-BE49-F238E27FC236}">
                <a16:creationId xmlns:a16="http://schemas.microsoft.com/office/drawing/2014/main" id="{3C873535-3EF2-8C42-A6AC-9AE7F3A94A6F}"/>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523504"/>
      </p:ext>
    </p:extLst>
  </p:cSld>
  <p:clrMapOvr>
    <a:masterClrMapping/>
  </p:clrMapOvr>
  <mc:AlternateContent xmlns:mc="http://schemas.openxmlformats.org/markup-compatibility/2006">
    <mc:Choice xmlns:p14="http://schemas.microsoft.com/office/powerpoint/2010/main" Requires="p14">
      <p:transition spd="slow" p14:dur="2000" advTm="26189"/>
    </mc:Choice>
    <mc:Fallback>
      <p:transition spd="slow" advTm="26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p:cNvGraphicFramePr>
            <a:graphicFrameLocks noGrp="1"/>
          </p:cNvGraphicFramePr>
          <p:nvPr>
            <p:extLst>
              <p:ext uri="{D42A27DB-BD31-4B8C-83A1-F6EECF244321}">
                <p14:modId xmlns:p14="http://schemas.microsoft.com/office/powerpoint/2010/main" val="1218181933"/>
              </p:ext>
            </p:extLst>
          </p:nvPr>
        </p:nvGraphicFramePr>
        <p:xfrm>
          <a:off x="2979185" y="2077815"/>
          <a:ext cx="6308783" cy="4074568"/>
        </p:xfrm>
        <a:graphic>
          <a:graphicData uri="http://schemas.openxmlformats.org/drawingml/2006/table">
            <a:tbl>
              <a:tblPr firstRow="1" bandRow="1">
                <a:tableStyleId>{5C22544A-7EE6-4342-B048-85BDC9FD1C3A}</a:tableStyleId>
              </a:tblPr>
              <a:tblGrid>
                <a:gridCol w="485291">
                  <a:extLst>
                    <a:ext uri="{9D8B030D-6E8A-4147-A177-3AD203B41FA5}">
                      <a16:colId xmlns:a16="http://schemas.microsoft.com/office/drawing/2014/main" val="2276462251"/>
                    </a:ext>
                  </a:extLst>
                </a:gridCol>
                <a:gridCol w="485291">
                  <a:extLst>
                    <a:ext uri="{9D8B030D-6E8A-4147-A177-3AD203B41FA5}">
                      <a16:colId xmlns:a16="http://schemas.microsoft.com/office/drawing/2014/main" val="426752225"/>
                    </a:ext>
                  </a:extLst>
                </a:gridCol>
                <a:gridCol w="485291">
                  <a:extLst>
                    <a:ext uri="{9D8B030D-6E8A-4147-A177-3AD203B41FA5}">
                      <a16:colId xmlns:a16="http://schemas.microsoft.com/office/drawing/2014/main" val="3127870496"/>
                    </a:ext>
                  </a:extLst>
                </a:gridCol>
                <a:gridCol w="485291">
                  <a:extLst>
                    <a:ext uri="{9D8B030D-6E8A-4147-A177-3AD203B41FA5}">
                      <a16:colId xmlns:a16="http://schemas.microsoft.com/office/drawing/2014/main" val="1421072516"/>
                    </a:ext>
                  </a:extLst>
                </a:gridCol>
                <a:gridCol w="485291">
                  <a:extLst>
                    <a:ext uri="{9D8B030D-6E8A-4147-A177-3AD203B41FA5}">
                      <a16:colId xmlns:a16="http://schemas.microsoft.com/office/drawing/2014/main" val="425288986"/>
                    </a:ext>
                  </a:extLst>
                </a:gridCol>
                <a:gridCol w="485291">
                  <a:extLst>
                    <a:ext uri="{9D8B030D-6E8A-4147-A177-3AD203B41FA5}">
                      <a16:colId xmlns:a16="http://schemas.microsoft.com/office/drawing/2014/main" val="2461336129"/>
                    </a:ext>
                  </a:extLst>
                </a:gridCol>
                <a:gridCol w="485291">
                  <a:extLst>
                    <a:ext uri="{9D8B030D-6E8A-4147-A177-3AD203B41FA5}">
                      <a16:colId xmlns:a16="http://schemas.microsoft.com/office/drawing/2014/main" val="1727905248"/>
                    </a:ext>
                  </a:extLst>
                </a:gridCol>
                <a:gridCol w="485291">
                  <a:extLst>
                    <a:ext uri="{9D8B030D-6E8A-4147-A177-3AD203B41FA5}">
                      <a16:colId xmlns:a16="http://schemas.microsoft.com/office/drawing/2014/main" val="2402879671"/>
                    </a:ext>
                  </a:extLst>
                </a:gridCol>
                <a:gridCol w="485291">
                  <a:extLst>
                    <a:ext uri="{9D8B030D-6E8A-4147-A177-3AD203B41FA5}">
                      <a16:colId xmlns:a16="http://schemas.microsoft.com/office/drawing/2014/main" val="1704793947"/>
                    </a:ext>
                  </a:extLst>
                </a:gridCol>
                <a:gridCol w="485291">
                  <a:extLst>
                    <a:ext uri="{9D8B030D-6E8A-4147-A177-3AD203B41FA5}">
                      <a16:colId xmlns:a16="http://schemas.microsoft.com/office/drawing/2014/main" val="2269346678"/>
                    </a:ext>
                  </a:extLst>
                </a:gridCol>
                <a:gridCol w="485291">
                  <a:extLst>
                    <a:ext uri="{9D8B030D-6E8A-4147-A177-3AD203B41FA5}">
                      <a16:colId xmlns:a16="http://schemas.microsoft.com/office/drawing/2014/main" val="1924455315"/>
                    </a:ext>
                  </a:extLst>
                </a:gridCol>
                <a:gridCol w="485291">
                  <a:extLst>
                    <a:ext uri="{9D8B030D-6E8A-4147-A177-3AD203B41FA5}">
                      <a16:colId xmlns:a16="http://schemas.microsoft.com/office/drawing/2014/main" val="79449647"/>
                    </a:ext>
                  </a:extLst>
                </a:gridCol>
                <a:gridCol w="485291">
                  <a:extLst>
                    <a:ext uri="{9D8B030D-6E8A-4147-A177-3AD203B41FA5}">
                      <a16:colId xmlns:a16="http://schemas.microsoft.com/office/drawing/2014/main" val="220105950"/>
                    </a:ext>
                  </a:extLst>
                </a:gridCol>
              </a:tblGrid>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62"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1999" cy="915085"/>
              </a:xfrm>
            </p:spPr>
            <p:txBody>
              <a:bodyPr>
                <a:normAutofit/>
              </a:bodyPr>
              <a:lstStyle/>
              <a:p>
                <a:r>
                  <a:rPr lang="en-US" sz="3200" dirty="0"/>
                  <a:t>Let’s take a closer look at </a:t>
                </a:r>
                <a14:m>
                  <m:oMath xmlns:m="http://schemas.openxmlformats.org/officeDocument/2006/math">
                    <m:r>
                      <a:rPr lang="en-US" sz="3200" i="1" dirty="0" smtClean="0">
                        <a:latin typeface="Cambria Math" panose="02040503050406030204" pitchFamily="18" charset="0"/>
                      </a:rPr>
                      <m:t>𝑊</m:t>
                    </m:r>
                  </m:oMath>
                </a14:m>
                <a:endParaRPr lang="en-US" sz="3200" dirty="0"/>
              </a:p>
            </p:txBody>
          </p:sp>
        </mc:Choice>
        <mc:Fallback xmlns="">
          <p:sp>
            <p:nvSpPr>
              <p:cNvPr id="62" name="Title 1">
                <a:extLst>
                  <a:ext uri="{FF2B5EF4-FFF2-40B4-BE49-F238E27FC236}">
                    <a16:creationId xmlns:a16="http://schemas.microsoft.com/office/drawing/2014/main" id="{B458246D-1AA2-0B46-8422-C80506A22939}"/>
                  </a:ext>
                </a:extLst>
              </p:cNvPr>
              <p:cNvSpPr>
                <a:spLocks noGrp="1" noRot="1" noChangeAspect="1" noMove="1" noResize="1" noEditPoints="1" noAdjustHandles="1" noChangeArrowheads="1" noChangeShapeType="1" noTextEdit="1"/>
              </p:cNvSpPr>
              <p:nvPr>
                <p:ph type="title"/>
              </p:nvPr>
            </p:nvSpPr>
            <p:spPr>
              <a:xfrm>
                <a:off x="0" y="0"/>
                <a:ext cx="12191999" cy="915085"/>
              </a:xfrm>
              <a:blipFill>
                <a:blip r:embed="rId5"/>
                <a:stretch>
                  <a:fillRect b="-4000"/>
                </a:stretch>
              </a:blipFill>
            </p:spPr>
            <p:txBody>
              <a:bodyPr/>
              <a:lstStyle/>
              <a:p>
                <a:r>
                  <a:rPr lang="en-US">
                    <a:noFill/>
                  </a:rPr>
                  <a:t> </a:t>
                </a:r>
              </a:p>
            </p:txBody>
          </p:sp>
        </mc:Fallback>
      </mc:AlternateContent>
      <p:sp>
        <p:nvSpPr>
          <p:cNvPr id="6" name="Left Brace 5"/>
          <p:cNvSpPr/>
          <p:nvPr/>
        </p:nvSpPr>
        <p:spPr>
          <a:xfrm rot="5400000">
            <a:off x="5939423" y="-1392799"/>
            <a:ext cx="388307" cy="6308785"/>
          </a:xfrm>
          <a:prstGeom prst="leftBrace">
            <a:avLst>
              <a:gd name="adj1" fmla="val 567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p:cNvSpPr txBox="1"/>
              <p:nvPr/>
            </p:nvSpPr>
            <p:spPr>
              <a:xfrm rot="16200000">
                <a:off x="480143" y="3915044"/>
                <a:ext cx="3318794" cy="400110"/>
              </a:xfrm>
              <a:prstGeom prst="rect">
                <a:avLst/>
              </a:prstGeom>
              <a:noFill/>
            </p:spPr>
            <p:txBody>
              <a:bodyPr wrap="none" rtlCol="0">
                <a:spAutoFit/>
              </a:bodyPr>
              <a:lstStyle/>
              <a:p>
                <a14:m>
                  <m:oMath xmlns:m="http://schemas.openxmlformats.org/officeDocument/2006/math">
                    <m:r>
                      <a:rPr lang="en-US" sz="2000" i="1" dirty="0" smtClean="0">
                        <a:latin typeface="Cambria Math" panose="02040503050406030204" pitchFamily="18" charset="0"/>
                      </a:rPr>
                      <m:t>𝐻</m:t>
                    </m:r>
                  </m:oMath>
                </a14:m>
                <a:r>
                  <a:rPr lang="en-US" sz="2000" dirty="0"/>
                  <a:t>, the size of the hidden layer</a:t>
                </a:r>
              </a:p>
            </p:txBody>
          </p:sp>
        </mc:Choice>
        <mc:Fallback xmlns="">
          <p:sp>
            <p:nvSpPr>
              <p:cNvPr id="66" name="TextBox 65"/>
              <p:cNvSpPr txBox="1">
                <a:spLocks noRot="1" noChangeAspect="1" noMove="1" noResize="1" noEditPoints="1" noAdjustHandles="1" noChangeArrowheads="1" noChangeShapeType="1" noTextEdit="1"/>
              </p:cNvSpPr>
              <p:nvPr/>
            </p:nvSpPr>
            <p:spPr>
              <a:xfrm rot="16200000">
                <a:off x="480143" y="3915044"/>
                <a:ext cx="3318794" cy="400110"/>
              </a:xfrm>
              <a:prstGeom prst="rect">
                <a:avLst/>
              </a:prstGeom>
              <a:blipFill>
                <a:blip r:embed="rId6"/>
                <a:stretch>
                  <a:fillRect l="-7576" t="-919" r="-25758"/>
                </a:stretch>
              </a:blipFill>
            </p:spPr>
            <p:txBody>
              <a:bodyPr/>
              <a:lstStyle/>
              <a:p>
                <a:r>
                  <a:rPr lang="en-US">
                    <a:noFill/>
                  </a:rPr>
                  <a:t> </a:t>
                </a:r>
              </a:p>
            </p:txBody>
          </p:sp>
        </mc:Fallback>
      </mc:AlternateContent>
      <p:sp>
        <p:nvSpPr>
          <p:cNvPr id="68" name="Left Brace 67"/>
          <p:cNvSpPr/>
          <p:nvPr/>
        </p:nvSpPr>
        <p:spPr>
          <a:xfrm>
            <a:off x="2491956" y="2077815"/>
            <a:ext cx="388307" cy="4074568"/>
          </a:xfrm>
          <a:prstGeom prst="leftBrace">
            <a:avLst>
              <a:gd name="adj1" fmla="val 567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p:cNvSpPr txBox="1"/>
              <p:nvPr/>
            </p:nvSpPr>
            <p:spPr>
              <a:xfrm>
                <a:off x="4564492" y="1085228"/>
                <a:ext cx="3138167" cy="400110"/>
              </a:xfrm>
              <a:prstGeom prst="rect">
                <a:avLst/>
              </a:prstGeom>
              <a:noFill/>
            </p:spPr>
            <p:txBody>
              <a:bodyPr wrap="none" rtlCol="0">
                <a:spAutoFit/>
              </a:bodyPr>
              <a:lstStyle/>
              <a:p>
                <a14:m>
                  <m:oMath xmlns:m="http://schemas.openxmlformats.org/officeDocument/2006/math">
                    <m:r>
                      <a:rPr lang="en-US" sz="2000" b="0" i="1" smtClean="0">
                        <a:latin typeface="Cambria Math" panose="02040503050406030204" pitchFamily="18" charset="0"/>
                      </a:rPr>
                      <m:t>𝑉</m:t>
                    </m:r>
                  </m:oMath>
                </a14:m>
                <a:r>
                  <a:rPr lang="en-US" sz="2000" dirty="0"/>
                  <a:t>, the size of the vocabulary</a:t>
                </a:r>
              </a:p>
            </p:txBody>
          </p:sp>
        </mc:Choice>
        <mc:Fallback xmlns="">
          <p:sp>
            <p:nvSpPr>
              <p:cNvPr id="69" name="TextBox 68"/>
              <p:cNvSpPr txBox="1">
                <a:spLocks noRot="1" noChangeAspect="1" noMove="1" noResize="1" noEditPoints="1" noAdjustHandles="1" noChangeArrowheads="1" noChangeShapeType="1" noTextEdit="1"/>
              </p:cNvSpPr>
              <p:nvPr/>
            </p:nvSpPr>
            <p:spPr>
              <a:xfrm>
                <a:off x="4564492" y="1085228"/>
                <a:ext cx="3138167" cy="400110"/>
              </a:xfrm>
              <a:prstGeom prst="rect">
                <a:avLst/>
              </a:prstGeom>
              <a:blipFill>
                <a:blip r:embed="rId7"/>
                <a:stretch>
                  <a:fillRect t="-7576" r="-1359" b="-25758"/>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4FA9F1CC-0F36-DC43-81BA-C7C6B7FA083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50484882"/>
      </p:ext>
    </p:extLst>
  </p:cSld>
  <p:clrMapOvr>
    <a:masterClrMapping/>
  </p:clrMapOvr>
  <mc:AlternateContent xmlns:mc="http://schemas.openxmlformats.org/markup-compatibility/2006">
    <mc:Choice xmlns:p14="http://schemas.microsoft.com/office/powerpoint/2010/main" Requires="p14">
      <p:transition spd="slow" p14:dur="2000" advTm="20308"/>
    </mc:Choice>
    <mc:Fallback>
      <p:transition spd="slow" advTm="20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p:cNvGraphicFramePr>
            <a:graphicFrameLocks noGrp="1"/>
          </p:cNvGraphicFramePr>
          <p:nvPr>
            <p:extLst>
              <p:ext uri="{D42A27DB-BD31-4B8C-83A1-F6EECF244321}">
                <p14:modId xmlns:p14="http://schemas.microsoft.com/office/powerpoint/2010/main" val="33270813"/>
              </p:ext>
            </p:extLst>
          </p:nvPr>
        </p:nvGraphicFramePr>
        <p:xfrm>
          <a:off x="2979185" y="2077815"/>
          <a:ext cx="6308783" cy="4074568"/>
        </p:xfrm>
        <a:graphic>
          <a:graphicData uri="http://schemas.openxmlformats.org/drawingml/2006/table">
            <a:tbl>
              <a:tblPr firstRow="1" bandRow="1">
                <a:tableStyleId>{5C22544A-7EE6-4342-B048-85BDC9FD1C3A}</a:tableStyleId>
              </a:tblPr>
              <a:tblGrid>
                <a:gridCol w="485291">
                  <a:extLst>
                    <a:ext uri="{9D8B030D-6E8A-4147-A177-3AD203B41FA5}">
                      <a16:colId xmlns:a16="http://schemas.microsoft.com/office/drawing/2014/main" val="2276462251"/>
                    </a:ext>
                  </a:extLst>
                </a:gridCol>
                <a:gridCol w="485291">
                  <a:extLst>
                    <a:ext uri="{9D8B030D-6E8A-4147-A177-3AD203B41FA5}">
                      <a16:colId xmlns:a16="http://schemas.microsoft.com/office/drawing/2014/main" val="426752225"/>
                    </a:ext>
                  </a:extLst>
                </a:gridCol>
                <a:gridCol w="485291">
                  <a:extLst>
                    <a:ext uri="{9D8B030D-6E8A-4147-A177-3AD203B41FA5}">
                      <a16:colId xmlns:a16="http://schemas.microsoft.com/office/drawing/2014/main" val="3127870496"/>
                    </a:ext>
                  </a:extLst>
                </a:gridCol>
                <a:gridCol w="485291">
                  <a:extLst>
                    <a:ext uri="{9D8B030D-6E8A-4147-A177-3AD203B41FA5}">
                      <a16:colId xmlns:a16="http://schemas.microsoft.com/office/drawing/2014/main" val="1421072516"/>
                    </a:ext>
                  </a:extLst>
                </a:gridCol>
                <a:gridCol w="485291">
                  <a:extLst>
                    <a:ext uri="{9D8B030D-6E8A-4147-A177-3AD203B41FA5}">
                      <a16:colId xmlns:a16="http://schemas.microsoft.com/office/drawing/2014/main" val="425288986"/>
                    </a:ext>
                  </a:extLst>
                </a:gridCol>
                <a:gridCol w="485291">
                  <a:extLst>
                    <a:ext uri="{9D8B030D-6E8A-4147-A177-3AD203B41FA5}">
                      <a16:colId xmlns:a16="http://schemas.microsoft.com/office/drawing/2014/main" val="2461336129"/>
                    </a:ext>
                  </a:extLst>
                </a:gridCol>
                <a:gridCol w="485291">
                  <a:extLst>
                    <a:ext uri="{9D8B030D-6E8A-4147-A177-3AD203B41FA5}">
                      <a16:colId xmlns:a16="http://schemas.microsoft.com/office/drawing/2014/main" val="1727905248"/>
                    </a:ext>
                  </a:extLst>
                </a:gridCol>
                <a:gridCol w="485291">
                  <a:extLst>
                    <a:ext uri="{9D8B030D-6E8A-4147-A177-3AD203B41FA5}">
                      <a16:colId xmlns:a16="http://schemas.microsoft.com/office/drawing/2014/main" val="2402879671"/>
                    </a:ext>
                  </a:extLst>
                </a:gridCol>
                <a:gridCol w="485291">
                  <a:extLst>
                    <a:ext uri="{9D8B030D-6E8A-4147-A177-3AD203B41FA5}">
                      <a16:colId xmlns:a16="http://schemas.microsoft.com/office/drawing/2014/main" val="1704793947"/>
                    </a:ext>
                  </a:extLst>
                </a:gridCol>
                <a:gridCol w="485291">
                  <a:extLst>
                    <a:ext uri="{9D8B030D-6E8A-4147-A177-3AD203B41FA5}">
                      <a16:colId xmlns:a16="http://schemas.microsoft.com/office/drawing/2014/main" val="2269346678"/>
                    </a:ext>
                  </a:extLst>
                </a:gridCol>
                <a:gridCol w="485291">
                  <a:extLst>
                    <a:ext uri="{9D8B030D-6E8A-4147-A177-3AD203B41FA5}">
                      <a16:colId xmlns:a16="http://schemas.microsoft.com/office/drawing/2014/main" val="1924455315"/>
                    </a:ext>
                  </a:extLst>
                </a:gridCol>
                <a:gridCol w="485291">
                  <a:extLst>
                    <a:ext uri="{9D8B030D-6E8A-4147-A177-3AD203B41FA5}">
                      <a16:colId xmlns:a16="http://schemas.microsoft.com/office/drawing/2014/main" val="79449647"/>
                    </a:ext>
                  </a:extLst>
                </a:gridCol>
                <a:gridCol w="485291">
                  <a:extLst>
                    <a:ext uri="{9D8B030D-6E8A-4147-A177-3AD203B41FA5}">
                      <a16:colId xmlns:a16="http://schemas.microsoft.com/office/drawing/2014/main" val="220105950"/>
                    </a:ext>
                  </a:extLst>
                </a:gridCol>
              </a:tblGrid>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1"/>
                    </a:solid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mc:AlternateContent xmlns:mc="http://schemas.openxmlformats.org/markup-compatibility/2006" xmlns:a14="http://schemas.microsoft.com/office/drawing/2010/main">
        <mc:Choice Requires="a14">
          <p:sp>
            <p:nvSpPr>
              <p:cNvPr id="62" name="Title 1">
                <a:extLst>
                  <a:ext uri="{FF2B5EF4-FFF2-40B4-BE49-F238E27FC236}">
                    <a16:creationId xmlns:a16="http://schemas.microsoft.com/office/drawing/2014/main" id="{B458246D-1AA2-0B46-8422-C80506A22939}"/>
                  </a:ext>
                </a:extLst>
              </p:cNvPr>
              <p:cNvSpPr>
                <a:spLocks noGrp="1"/>
              </p:cNvSpPr>
              <p:nvPr>
                <p:ph type="title"/>
              </p:nvPr>
            </p:nvSpPr>
            <p:spPr>
              <a:xfrm>
                <a:off x="0" y="0"/>
                <a:ext cx="12191999" cy="915085"/>
              </a:xfrm>
            </p:spPr>
            <p:txBody>
              <a:bodyPr>
                <a:normAutofit/>
              </a:bodyPr>
              <a:lstStyle/>
              <a:p>
                <a:r>
                  <a:rPr lang="en-US" sz="3200" dirty="0"/>
                  <a:t>Let’s take a closer look at </a:t>
                </a:r>
                <a14:m>
                  <m:oMath xmlns:m="http://schemas.openxmlformats.org/officeDocument/2006/math">
                    <m:r>
                      <a:rPr lang="en-US" sz="3200" i="1" dirty="0" smtClean="0">
                        <a:latin typeface="Cambria Math" panose="02040503050406030204" pitchFamily="18" charset="0"/>
                      </a:rPr>
                      <m:t>𝑊</m:t>
                    </m:r>
                  </m:oMath>
                </a14:m>
                <a:endParaRPr lang="en-US" sz="3200" dirty="0"/>
              </a:p>
            </p:txBody>
          </p:sp>
        </mc:Choice>
        <mc:Fallback xmlns="">
          <p:sp>
            <p:nvSpPr>
              <p:cNvPr id="62" name="Title 1">
                <a:extLst>
                  <a:ext uri="{FF2B5EF4-FFF2-40B4-BE49-F238E27FC236}">
                    <a16:creationId xmlns:a16="http://schemas.microsoft.com/office/drawing/2014/main" id="{B458246D-1AA2-0B46-8422-C80506A22939}"/>
                  </a:ext>
                </a:extLst>
              </p:cNvPr>
              <p:cNvSpPr>
                <a:spLocks noGrp="1" noRot="1" noChangeAspect="1" noMove="1" noResize="1" noEditPoints="1" noAdjustHandles="1" noChangeArrowheads="1" noChangeShapeType="1" noTextEdit="1"/>
              </p:cNvSpPr>
              <p:nvPr>
                <p:ph type="title"/>
              </p:nvPr>
            </p:nvSpPr>
            <p:spPr>
              <a:xfrm>
                <a:off x="0" y="0"/>
                <a:ext cx="12191999" cy="915085"/>
              </a:xfrm>
              <a:blipFill>
                <a:blip r:embed="rId5"/>
                <a:stretch>
                  <a:fillRect b="-4000"/>
                </a:stretch>
              </a:blipFill>
            </p:spPr>
            <p:txBody>
              <a:bodyPr/>
              <a:lstStyle/>
              <a:p>
                <a:r>
                  <a:rPr lang="en-US">
                    <a:noFill/>
                  </a:rPr>
                  <a:t> </a:t>
                </a:r>
              </a:p>
            </p:txBody>
          </p:sp>
        </mc:Fallback>
      </mc:AlternateContent>
      <p:sp>
        <p:nvSpPr>
          <p:cNvPr id="6" name="Left Brace 5"/>
          <p:cNvSpPr/>
          <p:nvPr/>
        </p:nvSpPr>
        <p:spPr>
          <a:xfrm rot="5400000">
            <a:off x="5939423" y="-1392799"/>
            <a:ext cx="388307" cy="6308785"/>
          </a:xfrm>
          <a:prstGeom prst="leftBrace">
            <a:avLst>
              <a:gd name="adj1" fmla="val 567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6" name="TextBox 65"/>
              <p:cNvSpPr txBox="1"/>
              <p:nvPr/>
            </p:nvSpPr>
            <p:spPr>
              <a:xfrm rot="16200000">
                <a:off x="480143" y="3915044"/>
                <a:ext cx="3318794" cy="400110"/>
              </a:xfrm>
              <a:prstGeom prst="rect">
                <a:avLst/>
              </a:prstGeom>
              <a:noFill/>
            </p:spPr>
            <p:txBody>
              <a:bodyPr wrap="none" rtlCol="0">
                <a:spAutoFit/>
              </a:bodyPr>
              <a:lstStyle/>
              <a:p>
                <a14:m>
                  <m:oMath xmlns:m="http://schemas.openxmlformats.org/officeDocument/2006/math">
                    <m:r>
                      <a:rPr lang="en-US" sz="2000" i="1" dirty="0" smtClean="0">
                        <a:latin typeface="Cambria Math" panose="02040503050406030204" pitchFamily="18" charset="0"/>
                      </a:rPr>
                      <m:t>𝐻</m:t>
                    </m:r>
                  </m:oMath>
                </a14:m>
                <a:r>
                  <a:rPr lang="en-US" sz="2000" dirty="0"/>
                  <a:t>, the size of the hidden layer</a:t>
                </a:r>
              </a:p>
            </p:txBody>
          </p:sp>
        </mc:Choice>
        <mc:Fallback xmlns="">
          <p:sp>
            <p:nvSpPr>
              <p:cNvPr id="66" name="TextBox 65"/>
              <p:cNvSpPr txBox="1">
                <a:spLocks noRot="1" noChangeAspect="1" noMove="1" noResize="1" noEditPoints="1" noAdjustHandles="1" noChangeArrowheads="1" noChangeShapeType="1" noTextEdit="1"/>
              </p:cNvSpPr>
              <p:nvPr/>
            </p:nvSpPr>
            <p:spPr>
              <a:xfrm rot="16200000">
                <a:off x="480143" y="3915044"/>
                <a:ext cx="3318794" cy="400110"/>
              </a:xfrm>
              <a:prstGeom prst="rect">
                <a:avLst/>
              </a:prstGeom>
              <a:blipFill>
                <a:blip r:embed="rId6"/>
                <a:stretch>
                  <a:fillRect l="-7576" t="-919" r="-25758"/>
                </a:stretch>
              </a:blipFill>
            </p:spPr>
            <p:txBody>
              <a:bodyPr/>
              <a:lstStyle/>
              <a:p>
                <a:r>
                  <a:rPr lang="en-US">
                    <a:noFill/>
                  </a:rPr>
                  <a:t> </a:t>
                </a:r>
              </a:p>
            </p:txBody>
          </p:sp>
        </mc:Fallback>
      </mc:AlternateContent>
      <p:sp>
        <p:nvSpPr>
          <p:cNvPr id="68" name="Left Brace 67"/>
          <p:cNvSpPr/>
          <p:nvPr/>
        </p:nvSpPr>
        <p:spPr>
          <a:xfrm>
            <a:off x="2491956" y="2077815"/>
            <a:ext cx="388307" cy="4074568"/>
          </a:xfrm>
          <a:prstGeom prst="leftBrace">
            <a:avLst>
              <a:gd name="adj1" fmla="val 56720"/>
              <a:gd name="adj2" fmla="val 50000"/>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9" name="TextBox 68"/>
              <p:cNvSpPr txBox="1"/>
              <p:nvPr/>
            </p:nvSpPr>
            <p:spPr>
              <a:xfrm>
                <a:off x="4564492" y="1085228"/>
                <a:ext cx="3138167" cy="400110"/>
              </a:xfrm>
              <a:prstGeom prst="rect">
                <a:avLst/>
              </a:prstGeom>
              <a:noFill/>
            </p:spPr>
            <p:txBody>
              <a:bodyPr wrap="none" rtlCol="0">
                <a:spAutoFit/>
              </a:bodyPr>
              <a:lstStyle/>
              <a:p>
                <a14:m>
                  <m:oMath xmlns:m="http://schemas.openxmlformats.org/officeDocument/2006/math">
                    <m:r>
                      <a:rPr lang="en-US" sz="2000" b="0" i="1" smtClean="0">
                        <a:latin typeface="Cambria Math" panose="02040503050406030204" pitchFamily="18" charset="0"/>
                      </a:rPr>
                      <m:t>𝑉</m:t>
                    </m:r>
                  </m:oMath>
                </a14:m>
                <a:r>
                  <a:rPr lang="en-US" sz="2000" dirty="0"/>
                  <a:t>, the size of the vocabulary</a:t>
                </a:r>
              </a:p>
            </p:txBody>
          </p:sp>
        </mc:Choice>
        <mc:Fallback xmlns="">
          <p:sp>
            <p:nvSpPr>
              <p:cNvPr id="69" name="TextBox 68"/>
              <p:cNvSpPr txBox="1">
                <a:spLocks noRot="1" noChangeAspect="1" noMove="1" noResize="1" noEditPoints="1" noAdjustHandles="1" noChangeArrowheads="1" noChangeShapeType="1" noTextEdit="1"/>
              </p:cNvSpPr>
              <p:nvPr/>
            </p:nvSpPr>
            <p:spPr>
              <a:xfrm>
                <a:off x="4564492" y="1085228"/>
                <a:ext cx="3138167" cy="400110"/>
              </a:xfrm>
              <a:prstGeom prst="rect">
                <a:avLst/>
              </a:prstGeom>
              <a:blipFill>
                <a:blip r:embed="rId7"/>
                <a:stretch>
                  <a:fillRect t="-7576" r="-1359"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6926892" y="1752382"/>
                <a:ext cx="31861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𝑖</m:t>
                      </m:r>
                    </m:oMath>
                  </m:oMathPara>
                </a14:m>
                <a:endParaRPr lang="en-US" i="1" dirty="0"/>
              </a:p>
            </p:txBody>
          </p:sp>
        </mc:Choice>
        <mc:Fallback xmlns="">
          <p:sp>
            <p:nvSpPr>
              <p:cNvPr id="2" name="TextBox 1"/>
              <p:cNvSpPr txBox="1">
                <a:spLocks noRot="1" noChangeAspect="1" noMove="1" noResize="1" noEditPoints="1" noAdjustHandles="1" noChangeArrowheads="1" noChangeShapeType="1" noTextEdit="1"/>
              </p:cNvSpPr>
              <p:nvPr/>
            </p:nvSpPr>
            <p:spPr>
              <a:xfrm>
                <a:off x="6926892" y="1752382"/>
                <a:ext cx="318613" cy="369332"/>
              </a:xfrm>
              <a:prstGeom prst="rect">
                <a:avLst/>
              </a:prstGeom>
              <a:blipFill>
                <a:blip r:embed="rId8"/>
                <a:stretch>
                  <a:fillRect/>
                </a:stretch>
              </a:blipFill>
            </p:spPr>
            <p:txBody>
              <a:bodyPr/>
              <a:lstStyle/>
              <a:p>
                <a:r>
                  <a:rPr lang="en-US">
                    <a:noFill/>
                  </a:rPr>
                  <a:t> </a:t>
                </a:r>
              </a:p>
            </p:txBody>
          </p:sp>
        </mc:Fallback>
      </mc:AlternateContent>
      <p:cxnSp>
        <p:nvCxnSpPr>
          <p:cNvPr id="4" name="Straight Arrow Connector 3"/>
          <p:cNvCxnSpPr/>
          <p:nvPr/>
        </p:nvCxnSpPr>
        <p:spPr>
          <a:xfrm flipH="1">
            <a:off x="7553195" y="2555310"/>
            <a:ext cx="2292263" cy="9645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9845458" y="2121714"/>
                <a:ext cx="1584624" cy="707886"/>
              </a:xfrm>
              <a:prstGeom prst="rect">
                <a:avLst/>
              </a:prstGeom>
              <a:noFill/>
            </p:spPr>
            <p:txBody>
              <a:bodyPr wrap="square" rtlCol="0">
                <a:spAutoFit/>
              </a:bodyPr>
              <a:lstStyle/>
              <a:p>
                <a:pPr algn="ctr"/>
                <a:r>
                  <a:rPr lang="en-US" sz="2000" dirty="0"/>
                  <a:t>Word vector for word </a:t>
                </a:r>
                <a14:m>
                  <m:oMath xmlns:m="http://schemas.openxmlformats.org/officeDocument/2006/math">
                    <m:r>
                      <a:rPr lang="en-US" sz="2000" i="1" dirty="0" smtClean="0">
                        <a:latin typeface="Cambria Math" panose="02040503050406030204" pitchFamily="18" charset="0"/>
                      </a:rPr>
                      <m:t>𝑖</m:t>
                    </m:r>
                  </m:oMath>
                </a14:m>
                <a:endParaRPr lang="en-US" sz="2000" dirty="0"/>
              </a:p>
            </p:txBody>
          </p:sp>
        </mc:Choice>
        <mc:Fallback xmlns="">
          <p:sp>
            <p:nvSpPr>
              <p:cNvPr id="11" name="TextBox 10"/>
              <p:cNvSpPr txBox="1">
                <a:spLocks noRot="1" noChangeAspect="1" noMove="1" noResize="1" noEditPoints="1" noAdjustHandles="1" noChangeArrowheads="1" noChangeShapeType="1" noTextEdit="1"/>
              </p:cNvSpPr>
              <p:nvPr/>
            </p:nvSpPr>
            <p:spPr>
              <a:xfrm>
                <a:off x="9845458" y="2121714"/>
                <a:ext cx="1584624" cy="707886"/>
              </a:xfrm>
              <a:prstGeom prst="rect">
                <a:avLst/>
              </a:prstGeom>
              <a:blipFill>
                <a:blip r:embed="rId9"/>
                <a:stretch>
                  <a:fillRect l="-385" t="-4310" r="-3462" b="-14655"/>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D698B7A9-40CD-5F4D-9357-B5457886A5B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0540399"/>
      </p:ext>
    </p:extLst>
  </p:cSld>
  <p:clrMapOvr>
    <a:masterClrMapping/>
  </p:clrMapOvr>
  <mc:AlternateContent xmlns:mc="http://schemas.openxmlformats.org/markup-compatibility/2006">
    <mc:Choice xmlns:p14="http://schemas.microsoft.com/office/powerpoint/2010/main" Requires="p14">
      <p:transition spd="slow" p14:dur="2000" advTm="10499"/>
    </mc:Choice>
    <mc:Fallback>
      <p:transition spd="slow" advTm="10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145600" y="100439"/>
            <a:ext cx="12191999" cy="915085"/>
          </a:xfrm>
        </p:spPr>
        <p:txBody>
          <a:bodyPr>
            <a:normAutofit fontScale="90000"/>
          </a:bodyPr>
          <a:lstStyle/>
          <a:p>
            <a:pPr algn="l"/>
            <a:r>
              <a:rPr lang="en-US" sz="3200" dirty="0"/>
              <a:t>We now have a distributed representation </a:t>
            </a:r>
            <a:br>
              <a:rPr lang="en-US" sz="3200" dirty="0"/>
            </a:br>
            <a:r>
              <a:rPr lang="en-US" sz="3200" dirty="0"/>
              <a:t>of word </a:t>
            </a:r>
            <a:r>
              <a:rPr lang="en-US" sz="3200" b="1" i="1" dirty="0"/>
              <a:t>meaning</a:t>
            </a:r>
            <a:r>
              <a:rPr lang="en-US" sz="3200" dirty="0"/>
              <a:t> based on </a:t>
            </a:r>
            <a:r>
              <a:rPr lang="en-US" sz="3200" b="1" i="1" dirty="0"/>
              <a:t>context</a:t>
            </a:r>
          </a:p>
        </p:txBody>
      </p:sp>
      <p:graphicFrame>
        <p:nvGraphicFramePr>
          <p:cNvPr id="27" name="Table 26"/>
          <p:cNvGraphicFramePr>
            <a:graphicFrameLocks noGrp="1"/>
          </p:cNvGraphicFramePr>
          <p:nvPr/>
        </p:nvGraphicFramePr>
        <p:xfrm>
          <a:off x="5701620" y="2186303"/>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31" name="Table 30"/>
          <p:cNvGraphicFramePr>
            <a:graphicFrameLocks noGrp="1"/>
          </p:cNvGraphicFramePr>
          <p:nvPr/>
        </p:nvGraphicFramePr>
        <p:xfrm>
          <a:off x="9734970"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endParaRPr lang="en-US" b="0" dirty="0">
                        <a:solidFill>
                          <a:schemeClr val="tx1"/>
                        </a:solidFill>
                      </a:endParaRP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40" name="Table 39"/>
          <p:cNvGraphicFramePr>
            <a:graphicFrameLocks noGrp="1"/>
          </p:cNvGraphicFramePr>
          <p:nvPr/>
        </p:nvGraphicFramePr>
        <p:xfrm>
          <a:off x="8079508" y="1678236"/>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1" name="TextBox 40"/>
          <p:cNvSpPr txBox="1"/>
          <p:nvPr/>
        </p:nvSpPr>
        <p:spPr>
          <a:xfrm>
            <a:off x="7879657" y="1205015"/>
            <a:ext cx="906017" cy="400110"/>
          </a:xfrm>
          <a:prstGeom prst="rect">
            <a:avLst/>
          </a:prstGeom>
          <a:noFill/>
        </p:spPr>
        <p:txBody>
          <a:bodyPr wrap="none" rtlCol="0">
            <a:spAutoFit/>
          </a:bodyPr>
          <a:lstStyle/>
          <a:p>
            <a:r>
              <a:rPr lang="en-US" sz="2000" dirty="0"/>
              <a:t>z(man)</a:t>
            </a:r>
          </a:p>
        </p:txBody>
      </p:sp>
      <p:sp>
        <p:nvSpPr>
          <p:cNvPr id="42" name="TextBox 41"/>
          <p:cNvSpPr txBox="1"/>
          <p:nvPr/>
        </p:nvSpPr>
        <p:spPr>
          <a:xfrm>
            <a:off x="7694543" y="5825915"/>
            <a:ext cx="1276247" cy="400110"/>
          </a:xfrm>
          <a:prstGeom prst="rect">
            <a:avLst/>
          </a:prstGeom>
          <a:noFill/>
        </p:spPr>
        <p:txBody>
          <a:bodyPr wrap="none" rtlCol="0">
            <a:spAutoFit/>
          </a:bodyPr>
          <a:lstStyle/>
          <a:p>
            <a:r>
              <a:rPr lang="en-US" sz="2000" dirty="0"/>
              <a:t>z(concept)</a:t>
            </a:r>
          </a:p>
        </p:txBody>
      </p:sp>
      <p:cxnSp>
        <p:nvCxnSpPr>
          <p:cNvPr id="5" name="Straight Arrow Connector 4"/>
          <p:cNvCxnSpPr/>
          <p:nvPr/>
        </p:nvCxnSpPr>
        <p:spPr>
          <a:xfrm flipV="1">
            <a:off x="6241600" y="1676982"/>
            <a:ext cx="1837908" cy="4800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6241600"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6769598"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6769598"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8619488" y="189321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V="1">
            <a:off x="8619488" y="24334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flipV="1">
            <a:off x="8629627" y="294190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4" name="Straight Arrow Connector 53"/>
          <p:cNvCxnSpPr/>
          <p:nvPr/>
        </p:nvCxnSpPr>
        <p:spPr>
          <a:xfrm flipV="1">
            <a:off x="8643937" y="3434704"/>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p:cNvCxnSpPr/>
          <p:nvPr/>
        </p:nvCxnSpPr>
        <p:spPr>
          <a:xfrm flipV="1">
            <a:off x="8636420" y="395896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p:cNvCxnSpPr/>
          <p:nvPr/>
        </p:nvCxnSpPr>
        <p:spPr>
          <a:xfrm flipV="1">
            <a:off x="8650325" y="4450283"/>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flipV="1">
            <a:off x="8636420" y="4983726"/>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p:cNvCxnSpPr/>
          <p:nvPr/>
        </p:nvCxnSpPr>
        <p:spPr>
          <a:xfrm flipV="1">
            <a:off x="8645079" y="5555942"/>
            <a:ext cx="1106092" cy="629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9" name="Oval 58"/>
          <p:cNvSpPr/>
          <p:nvPr/>
        </p:nvSpPr>
        <p:spPr>
          <a:xfrm>
            <a:off x="8822063" y="1681442"/>
            <a:ext cx="714307" cy="4070108"/>
          </a:xfrm>
          <a:prstGeom prst="ellipse">
            <a:avLst/>
          </a:prstGeom>
        </p:spPr>
        <p:style>
          <a:lnRef idx="2">
            <a:schemeClr val="dk1"/>
          </a:lnRef>
          <a:fillRef idx="1">
            <a:schemeClr val="lt1"/>
          </a:fillRef>
          <a:effectRef idx="0">
            <a:schemeClr val="dk1"/>
          </a:effectRef>
          <a:fontRef idx="minor">
            <a:schemeClr val="dk1"/>
          </a:fontRef>
        </p:style>
        <p:txBody>
          <a:bodyPr vert="vert" lIns="0" tIns="0" rIns="0" bIns="0" rtlCol="0" anchor="ctr"/>
          <a:lstStyle/>
          <a:p>
            <a:pPr algn="ctr"/>
            <a:r>
              <a:rPr lang="en-US" dirty="0" err="1"/>
              <a:t>softmax</a:t>
            </a:r>
            <a:endParaRPr lang="en-US" dirty="0"/>
          </a:p>
        </p:txBody>
      </p:sp>
      <p:graphicFrame>
        <p:nvGraphicFramePr>
          <p:cNvPr id="38" name="Table 37"/>
          <p:cNvGraphicFramePr>
            <a:graphicFrameLocks noGrp="1"/>
          </p:cNvGraphicFramePr>
          <p:nvPr/>
        </p:nvGraphicFramePr>
        <p:xfrm>
          <a:off x="3323732" y="1676982"/>
          <a:ext cx="539980" cy="4074568"/>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1958170"/>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33967689"/>
                  </a:ext>
                </a:extLst>
              </a:tr>
              <a:tr h="509321">
                <a:tc>
                  <a:txBody>
                    <a:bodyPr/>
                    <a:lstStyle/>
                    <a:p>
                      <a:pPr algn="ctr"/>
                      <a:r>
                        <a:rPr lang="en-US" b="0" dirty="0">
                          <a:solidFill>
                            <a:schemeClr val="tx1"/>
                          </a:solidFill>
                        </a:rPr>
                        <a:t>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pPr algn="ctr"/>
                      <a:r>
                        <a:rPr lang="en-US" b="0" dirty="0">
                          <a:solidFill>
                            <a:schemeClr val="tx1"/>
                          </a:solidFill>
                        </a:rPr>
                        <a:t>0</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44" name="TextBox 43"/>
          <p:cNvSpPr txBox="1"/>
          <p:nvPr/>
        </p:nvSpPr>
        <p:spPr>
          <a:xfrm>
            <a:off x="2057939" y="2741851"/>
            <a:ext cx="832600" cy="400110"/>
          </a:xfrm>
          <a:prstGeom prst="rect">
            <a:avLst/>
          </a:prstGeom>
          <a:noFill/>
        </p:spPr>
        <p:txBody>
          <a:bodyPr wrap="none" rtlCol="0">
            <a:spAutoFit/>
          </a:bodyPr>
          <a:lstStyle/>
          <a:p>
            <a:r>
              <a:rPr lang="en-US" sz="2000" dirty="0"/>
              <a:t>swims</a:t>
            </a:r>
          </a:p>
        </p:txBody>
      </p:sp>
      <p:cxnSp>
        <p:nvCxnSpPr>
          <p:cNvPr id="45" name="Straight Arrow Connector 44"/>
          <p:cNvCxnSpPr/>
          <p:nvPr/>
        </p:nvCxnSpPr>
        <p:spPr>
          <a:xfrm>
            <a:off x="2897929" y="2953663"/>
            <a:ext cx="425803"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3863712" y="1676982"/>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3863712" y="5242229"/>
            <a:ext cx="1837908" cy="50932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4434144" y="3167832"/>
            <a:ext cx="742555" cy="991647"/>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a:off x="4434144" y="3169085"/>
            <a:ext cx="742555" cy="99039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p:cNvSpPr txBox="1"/>
              <p:nvPr/>
            </p:nvSpPr>
            <p:spPr>
              <a:xfrm>
                <a:off x="4503968" y="4522061"/>
                <a:ext cx="55739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𝑊</m:t>
                      </m:r>
                    </m:oMath>
                  </m:oMathPara>
                </a14:m>
                <a:endParaRPr lang="en-US" sz="2400" dirty="0"/>
              </a:p>
            </p:txBody>
          </p:sp>
        </mc:Choice>
        <mc:Fallback xmlns="">
          <p:sp>
            <p:nvSpPr>
              <p:cNvPr id="2" name="TextBox 1"/>
              <p:cNvSpPr txBox="1">
                <a:spLocks noRot="1" noChangeAspect="1" noMove="1" noResize="1" noEditPoints="1" noAdjustHandles="1" noChangeArrowheads="1" noChangeShapeType="1" noTextEdit="1"/>
              </p:cNvSpPr>
              <p:nvPr/>
            </p:nvSpPr>
            <p:spPr>
              <a:xfrm>
                <a:off x="4503968" y="4522061"/>
                <a:ext cx="557396"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928631" y="4522060"/>
                <a:ext cx="46384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𝐵</m:t>
                      </m:r>
                    </m:oMath>
                  </m:oMathPara>
                </a14:m>
                <a:endParaRPr lang="en-US" sz="2400" dirty="0"/>
              </a:p>
            </p:txBody>
          </p:sp>
        </mc:Choice>
        <mc:Fallback xmlns="">
          <p:sp>
            <p:nvSpPr>
              <p:cNvPr id="30" name="TextBox 29"/>
              <p:cNvSpPr txBox="1">
                <a:spLocks noRot="1" noChangeAspect="1" noMove="1" noResize="1" noEditPoints="1" noAdjustHandles="1" noChangeArrowheads="1" noChangeShapeType="1" noTextEdit="1"/>
              </p:cNvSpPr>
              <p:nvPr/>
            </p:nvSpPr>
            <p:spPr>
              <a:xfrm>
                <a:off x="6928631" y="4522060"/>
                <a:ext cx="463845" cy="461665"/>
              </a:xfrm>
              <a:prstGeom prst="rect">
                <a:avLst/>
              </a:prstGeom>
              <a:blipFill>
                <a:blip r:embed="rId6"/>
                <a:stretch>
                  <a:fillRect/>
                </a:stretch>
              </a:blipFill>
            </p:spPr>
            <p:txBody>
              <a:bodyPr/>
              <a:lstStyle/>
              <a:p>
                <a:r>
                  <a:rPr lang="en-US">
                    <a:noFill/>
                  </a:rPr>
                  <a:t> </a:t>
                </a:r>
              </a:p>
            </p:txBody>
          </p:sp>
        </mc:Fallback>
      </mc:AlternateContent>
      <p:sp>
        <p:nvSpPr>
          <p:cNvPr id="33" name="Rectangle 32"/>
          <p:cNvSpPr/>
          <p:nvPr/>
        </p:nvSpPr>
        <p:spPr>
          <a:xfrm>
            <a:off x="5438284" y="1153342"/>
            <a:ext cx="6398810" cy="5184828"/>
          </a:xfrm>
          <a:prstGeom prst="rect">
            <a:avLst/>
          </a:prstGeom>
          <a:noFill/>
          <a:ln w="57150">
            <a:solidFill>
              <a:schemeClr val="tx2">
                <a:lumMod val="40000"/>
                <a:lumOff val="6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4" name="TextBox 33"/>
          <p:cNvSpPr txBox="1"/>
          <p:nvPr/>
        </p:nvSpPr>
        <p:spPr>
          <a:xfrm>
            <a:off x="10304574" y="1732217"/>
            <a:ext cx="939681" cy="400110"/>
          </a:xfrm>
          <a:prstGeom prst="rect">
            <a:avLst/>
          </a:prstGeom>
          <a:noFill/>
        </p:spPr>
        <p:txBody>
          <a:bodyPr wrap="none" rtlCol="0">
            <a:spAutoFit/>
          </a:bodyPr>
          <a:lstStyle/>
          <a:p>
            <a:r>
              <a:rPr lang="en-US" sz="2000" dirty="0"/>
              <a:t>p(man)</a:t>
            </a:r>
          </a:p>
        </p:txBody>
      </p:sp>
      <p:sp>
        <p:nvSpPr>
          <p:cNvPr id="35" name="TextBox 34"/>
          <p:cNvSpPr txBox="1"/>
          <p:nvPr/>
        </p:nvSpPr>
        <p:spPr>
          <a:xfrm>
            <a:off x="10304574" y="2239005"/>
            <a:ext cx="1254702" cy="400110"/>
          </a:xfrm>
          <a:prstGeom prst="rect">
            <a:avLst/>
          </a:prstGeom>
          <a:noFill/>
        </p:spPr>
        <p:txBody>
          <a:bodyPr wrap="none" rtlCol="0">
            <a:spAutoFit/>
          </a:bodyPr>
          <a:lstStyle/>
          <a:p>
            <a:r>
              <a:rPr lang="en-US" sz="2000" dirty="0"/>
              <a:t>p(woman)</a:t>
            </a:r>
          </a:p>
        </p:txBody>
      </p:sp>
      <p:sp>
        <p:nvSpPr>
          <p:cNvPr id="36" name="TextBox 35"/>
          <p:cNvSpPr txBox="1"/>
          <p:nvPr/>
        </p:nvSpPr>
        <p:spPr>
          <a:xfrm>
            <a:off x="10304574" y="3287561"/>
            <a:ext cx="973343" cy="400110"/>
          </a:xfrm>
          <a:prstGeom prst="rect">
            <a:avLst/>
          </a:prstGeom>
          <a:noFill/>
        </p:spPr>
        <p:txBody>
          <a:bodyPr wrap="none" rtlCol="0">
            <a:spAutoFit/>
          </a:bodyPr>
          <a:lstStyle/>
          <a:p>
            <a:r>
              <a:rPr lang="en-US" sz="2000" dirty="0"/>
              <a:t>p(child)</a:t>
            </a:r>
          </a:p>
        </p:txBody>
      </p:sp>
      <p:sp>
        <p:nvSpPr>
          <p:cNvPr id="37" name="TextBox 36"/>
          <p:cNvSpPr txBox="1"/>
          <p:nvPr/>
        </p:nvSpPr>
        <p:spPr>
          <a:xfrm>
            <a:off x="10304574" y="4302876"/>
            <a:ext cx="1428789" cy="400110"/>
          </a:xfrm>
          <a:prstGeom prst="rect">
            <a:avLst/>
          </a:prstGeom>
          <a:noFill/>
        </p:spPr>
        <p:txBody>
          <a:bodyPr wrap="none" rtlCol="0">
            <a:spAutoFit/>
          </a:bodyPr>
          <a:lstStyle/>
          <a:p>
            <a:r>
              <a:rPr lang="en-US" sz="2000" dirty="0"/>
              <a:t>p(crocodile)</a:t>
            </a:r>
          </a:p>
        </p:txBody>
      </p:sp>
      <p:sp>
        <p:nvSpPr>
          <p:cNvPr id="43" name="TextBox 42"/>
          <p:cNvSpPr txBox="1"/>
          <p:nvPr/>
        </p:nvSpPr>
        <p:spPr>
          <a:xfrm>
            <a:off x="10304574" y="3759369"/>
            <a:ext cx="1250663" cy="400110"/>
          </a:xfrm>
          <a:prstGeom prst="rect">
            <a:avLst/>
          </a:prstGeom>
          <a:noFill/>
        </p:spPr>
        <p:txBody>
          <a:bodyPr wrap="none" rtlCol="0">
            <a:spAutoFit/>
          </a:bodyPr>
          <a:lstStyle/>
          <a:p>
            <a:r>
              <a:rPr lang="en-US" sz="2000" dirty="0"/>
              <a:t>p(banana)</a:t>
            </a:r>
          </a:p>
        </p:txBody>
      </p:sp>
      <p:sp>
        <p:nvSpPr>
          <p:cNvPr id="60" name="TextBox 59"/>
          <p:cNvSpPr txBox="1"/>
          <p:nvPr/>
        </p:nvSpPr>
        <p:spPr>
          <a:xfrm>
            <a:off x="10274950" y="5271265"/>
            <a:ext cx="1309910" cy="400110"/>
          </a:xfrm>
          <a:prstGeom prst="rect">
            <a:avLst/>
          </a:prstGeom>
          <a:noFill/>
        </p:spPr>
        <p:txBody>
          <a:bodyPr wrap="none" rtlCol="0">
            <a:spAutoFit/>
          </a:bodyPr>
          <a:lstStyle/>
          <a:p>
            <a:r>
              <a:rPr lang="en-US" sz="2000" dirty="0"/>
              <a:t>p(concept)</a:t>
            </a:r>
          </a:p>
        </p:txBody>
      </p:sp>
      <p:sp>
        <p:nvSpPr>
          <p:cNvPr id="61" name="TextBox 60"/>
          <p:cNvSpPr txBox="1"/>
          <p:nvPr/>
        </p:nvSpPr>
        <p:spPr>
          <a:xfrm>
            <a:off x="5405430" y="5296834"/>
            <a:ext cx="1132361" cy="400110"/>
          </a:xfrm>
          <a:prstGeom prst="rect">
            <a:avLst/>
          </a:prstGeom>
          <a:noFill/>
          <a:ln>
            <a:noFill/>
          </a:ln>
        </p:spPr>
        <p:txBody>
          <a:bodyPr wrap="none" rtlCol="0">
            <a:spAutoFit/>
          </a:bodyPr>
          <a:lstStyle/>
          <a:p>
            <a:r>
              <a:rPr lang="en-US" sz="2000" b="1" dirty="0">
                <a:solidFill>
                  <a:schemeClr val="accent1"/>
                </a:solidFill>
              </a:rPr>
              <a:t>v(swims)</a:t>
            </a:r>
          </a:p>
        </p:txBody>
      </p:sp>
      <p:pic>
        <p:nvPicPr>
          <p:cNvPr id="4" name="Audio 3">
            <a:hlinkClick r:id="" action="ppaction://media"/>
            <a:extLst>
              <a:ext uri="{FF2B5EF4-FFF2-40B4-BE49-F238E27FC236}">
                <a16:creationId xmlns:a16="http://schemas.microsoft.com/office/drawing/2014/main" id="{2295B880-3F6E-8549-98B7-FF872CC0B9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8075369"/>
      </p:ext>
    </p:extLst>
  </p:cSld>
  <p:clrMapOvr>
    <a:masterClrMapping/>
  </p:clrMapOvr>
  <mc:AlternateContent xmlns:mc="http://schemas.openxmlformats.org/markup-compatibility/2006">
    <mc:Choice xmlns:p14="http://schemas.microsoft.com/office/powerpoint/2010/main" Requires="p14">
      <p:transition spd="slow" p14:dur="2000" advTm="42841"/>
    </mc:Choice>
    <mc:Fallback>
      <p:transition spd="slow" advTm="42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Takeaways:</a:t>
            </a:r>
          </a:p>
        </p:txBody>
      </p:sp>
      <p:sp>
        <p:nvSpPr>
          <p:cNvPr id="3" name="Content Placeholder 2"/>
          <p:cNvSpPr>
            <a:spLocks noGrp="1"/>
          </p:cNvSpPr>
          <p:nvPr>
            <p:ph idx="1"/>
          </p:nvPr>
        </p:nvSpPr>
        <p:spPr/>
        <p:txBody>
          <a:bodyPr>
            <a:normAutofit/>
          </a:bodyPr>
          <a:lstStyle/>
          <a:p>
            <a:r>
              <a:rPr lang="en-US" dirty="0"/>
              <a:t>We are learning a vector representation for each word based on the contexts in which it appears</a:t>
            </a:r>
          </a:p>
          <a:p>
            <a:endParaRPr lang="en-US" dirty="0"/>
          </a:p>
          <a:p>
            <a:r>
              <a:rPr lang="en-US" dirty="0"/>
              <a:t>training data: large number of pairs of nearby words from a large corpus</a:t>
            </a:r>
          </a:p>
          <a:p>
            <a:endParaRPr lang="en-US" dirty="0"/>
          </a:p>
          <a:p>
            <a:r>
              <a:rPr lang="en-US" dirty="0"/>
              <a:t>These vectors give us much more flexibility when modeling: makes text sequences like other sequences</a:t>
            </a:r>
          </a:p>
        </p:txBody>
      </p:sp>
      <p:pic>
        <p:nvPicPr>
          <p:cNvPr id="4" name="Audio 3">
            <a:hlinkClick r:id="" action="ppaction://media"/>
            <a:extLst>
              <a:ext uri="{FF2B5EF4-FFF2-40B4-BE49-F238E27FC236}">
                <a16:creationId xmlns:a16="http://schemas.microsoft.com/office/drawing/2014/main" id="{953DAE89-795C-0F41-B4DA-1814C3EB17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98402350"/>
      </p:ext>
    </p:extLst>
  </p:cSld>
  <p:clrMapOvr>
    <a:masterClrMapping/>
  </p:clrMapOvr>
  <mc:AlternateContent xmlns:mc="http://schemas.openxmlformats.org/markup-compatibility/2006">
    <mc:Choice xmlns:p14="http://schemas.microsoft.com/office/powerpoint/2010/main" Requires="p14">
      <p:transition spd="slow" p14:dur="2000" advTm="42802"/>
    </mc:Choice>
    <mc:Fallback>
      <p:transition spd="slow" advTm="42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507C9-ED62-284B-87CA-FC0E1FC2755C}"/>
              </a:ext>
            </a:extLst>
          </p:cNvPr>
          <p:cNvSpPr>
            <a:spLocks noGrp="1"/>
          </p:cNvSpPr>
          <p:nvPr>
            <p:ph type="title"/>
          </p:nvPr>
        </p:nvSpPr>
        <p:spPr/>
        <p:txBody>
          <a:bodyPr/>
          <a:lstStyle/>
          <a:p>
            <a:r>
              <a:rPr lang="en-US" dirty="0"/>
              <a:t>Visualizing Word Embeddings</a:t>
            </a:r>
          </a:p>
        </p:txBody>
      </p:sp>
      <p:pic>
        <p:nvPicPr>
          <p:cNvPr id="8" name="Content Placeholder 7">
            <a:extLst>
              <a:ext uri="{FF2B5EF4-FFF2-40B4-BE49-F238E27FC236}">
                <a16:creationId xmlns:a16="http://schemas.microsoft.com/office/drawing/2014/main" id="{8FCCF9A3-E571-D146-9272-BAAA99AFD384}"/>
              </a:ext>
            </a:extLst>
          </p:cNvPr>
          <p:cNvPicPr>
            <a:picLocks noGrp="1" noChangeAspect="1"/>
          </p:cNvPicPr>
          <p:nvPr>
            <p:ph idx="1"/>
          </p:nvPr>
        </p:nvPicPr>
        <p:blipFill>
          <a:blip r:embed="rId5"/>
          <a:stretch>
            <a:fillRect/>
          </a:stretch>
        </p:blipFill>
        <p:spPr>
          <a:xfrm>
            <a:off x="5477211" y="987425"/>
            <a:ext cx="5584153" cy="4873625"/>
          </a:xfrm>
          <a:prstGeom prst="rect">
            <a:avLst/>
          </a:prstGeom>
        </p:spPr>
      </p:pic>
      <p:sp>
        <p:nvSpPr>
          <p:cNvPr id="4" name="Text Placeholder 3">
            <a:extLst>
              <a:ext uri="{FF2B5EF4-FFF2-40B4-BE49-F238E27FC236}">
                <a16:creationId xmlns:a16="http://schemas.microsoft.com/office/drawing/2014/main" id="{97664DBC-50FB-274F-9C21-A83759BF9F3E}"/>
              </a:ext>
            </a:extLst>
          </p:cNvPr>
          <p:cNvSpPr>
            <a:spLocks noGrp="1"/>
          </p:cNvSpPr>
          <p:nvPr>
            <p:ph type="body" sz="half" idx="2"/>
          </p:nvPr>
        </p:nvSpPr>
        <p:spPr>
          <a:xfrm>
            <a:off x="839788" y="2057400"/>
            <a:ext cx="3184476" cy="4051705"/>
          </a:xfrm>
        </p:spPr>
        <p:txBody>
          <a:bodyPr/>
          <a:lstStyle/>
          <a:p>
            <a:endParaRPr lang="en-US" dirty="0"/>
          </a:p>
          <a:p>
            <a:endParaRPr lang="en-US" dirty="0"/>
          </a:p>
          <a:p>
            <a:r>
              <a:rPr lang="en-US" sz="2800" dirty="0"/>
              <a:t>If the meaning is similar, the vectors (i.e. locations) should be similar!</a:t>
            </a:r>
          </a:p>
        </p:txBody>
      </p:sp>
      <p:pic>
        <p:nvPicPr>
          <p:cNvPr id="3" name="Audio 2">
            <a:hlinkClick r:id="" action="ppaction://media"/>
            <a:extLst>
              <a:ext uri="{FF2B5EF4-FFF2-40B4-BE49-F238E27FC236}">
                <a16:creationId xmlns:a16="http://schemas.microsoft.com/office/drawing/2014/main" id="{A552057F-D189-0C4F-8036-D3B283E319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5940130"/>
      </p:ext>
    </p:extLst>
  </p:cSld>
  <p:clrMapOvr>
    <a:masterClrMapping/>
  </p:clrMapOvr>
  <mc:AlternateContent xmlns:mc="http://schemas.openxmlformats.org/markup-compatibility/2006">
    <mc:Choice xmlns:p14="http://schemas.microsoft.com/office/powerpoint/2010/main" Requires="p14">
      <p:transition spd="slow" p14:dur="2000" advTm="14579"/>
    </mc:Choice>
    <mc:Fallback>
      <p:transition spd="slow" advTm="14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2E69-5720-1C46-BD30-B879B34B6B39}"/>
              </a:ext>
            </a:extLst>
          </p:cNvPr>
          <p:cNvSpPr>
            <a:spLocks noGrp="1"/>
          </p:cNvSpPr>
          <p:nvPr>
            <p:ph type="title"/>
          </p:nvPr>
        </p:nvSpPr>
        <p:spPr>
          <a:xfrm>
            <a:off x="0" y="0"/>
            <a:ext cx="12192000" cy="1143000"/>
          </a:xfrm>
        </p:spPr>
        <p:txBody>
          <a:bodyPr>
            <a:normAutofit/>
          </a:bodyPr>
          <a:lstStyle/>
          <a:p>
            <a:pPr algn="ctr"/>
            <a:r>
              <a:rPr lang="en-US" sz="4000" dirty="0"/>
              <a:t>How are word embeddings learned?</a:t>
            </a:r>
          </a:p>
        </p:txBody>
      </p:sp>
      <p:sp>
        <p:nvSpPr>
          <p:cNvPr id="5" name="TextBox 4"/>
          <p:cNvSpPr txBox="1"/>
          <p:nvPr/>
        </p:nvSpPr>
        <p:spPr>
          <a:xfrm>
            <a:off x="621169" y="1363851"/>
            <a:ext cx="10949664" cy="584775"/>
          </a:xfrm>
          <a:prstGeom prst="rect">
            <a:avLst/>
          </a:prstGeom>
          <a:noFill/>
        </p:spPr>
        <p:txBody>
          <a:bodyPr wrap="none" rtlCol="0">
            <a:spAutoFit/>
          </a:bodyPr>
          <a:lstStyle/>
          <a:p>
            <a:r>
              <a:rPr lang="en-US" sz="3200" dirty="0">
                <a:solidFill>
                  <a:schemeClr val="accent2"/>
                </a:solidFill>
              </a:rPr>
              <a:t>KEY IDEA: words are </a:t>
            </a:r>
            <a:r>
              <a:rPr lang="en-US" sz="3200" i="1" dirty="0">
                <a:solidFill>
                  <a:schemeClr val="accent2"/>
                </a:solidFill>
              </a:rPr>
              <a:t>defined</a:t>
            </a:r>
            <a:r>
              <a:rPr lang="en-US" sz="3200" dirty="0">
                <a:solidFill>
                  <a:schemeClr val="accent2"/>
                </a:solidFill>
              </a:rPr>
              <a:t> by the </a:t>
            </a:r>
            <a:r>
              <a:rPr lang="en-US" sz="3200" u="sng" dirty="0">
                <a:solidFill>
                  <a:schemeClr val="accent2"/>
                </a:solidFill>
              </a:rPr>
              <a:t>context</a:t>
            </a:r>
            <a:r>
              <a:rPr lang="en-US" sz="3200" dirty="0">
                <a:solidFill>
                  <a:schemeClr val="accent2"/>
                </a:solidFill>
              </a:rPr>
              <a:t> in which they appear</a:t>
            </a:r>
          </a:p>
        </p:txBody>
      </p:sp>
      <p:sp>
        <p:nvSpPr>
          <p:cNvPr id="7" name="TextBox 6"/>
          <p:cNvSpPr txBox="1"/>
          <p:nvPr/>
        </p:nvSpPr>
        <p:spPr>
          <a:xfrm>
            <a:off x="4021329" y="2386086"/>
            <a:ext cx="4347472" cy="461665"/>
          </a:xfrm>
          <a:prstGeom prst="rect">
            <a:avLst/>
          </a:prstGeom>
          <a:noFill/>
        </p:spPr>
        <p:txBody>
          <a:bodyPr wrap="none" rtlCol="0">
            <a:spAutoFit/>
          </a:bodyPr>
          <a:lstStyle/>
          <a:p>
            <a:r>
              <a:rPr lang="en-US" sz="2400" b="1" dirty="0"/>
              <a:t>A </a:t>
            </a:r>
            <a:r>
              <a:rPr lang="en-US" sz="2400" b="1" dirty="0">
                <a:solidFill>
                  <a:schemeClr val="accent2">
                    <a:lumMod val="50000"/>
                  </a:schemeClr>
                </a:solidFill>
              </a:rPr>
              <a:t>woman</a:t>
            </a:r>
            <a:r>
              <a:rPr lang="en-US" sz="2400" b="1" dirty="0"/>
              <a:t> strolls down the street</a:t>
            </a:r>
          </a:p>
        </p:txBody>
      </p:sp>
      <p:sp>
        <p:nvSpPr>
          <p:cNvPr id="9" name="TextBox 8"/>
          <p:cNvSpPr txBox="1"/>
          <p:nvPr/>
        </p:nvSpPr>
        <p:spPr>
          <a:xfrm>
            <a:off x="4021330" y="2982260"/>
            <a:ext cx="3955698" cy="461665"/>
          </a:xfrm>
          <a:prstGeom prst="rect">
            <a:avLst/>
          </a:prstGeom>
          <a:noFill/>
        </p:spPr>
        <p:txBody>
          <a:bodyPr wrap="none" rtlCol="0">
            <a:spAutoFit/>
          </a:bodyPr>
          <a:lstStyle/>
          <a:p>
            <a:r>
              <a:rPr lang="en-US" sz="2400" b="1" dirty="0"/>
              <a:t>A </a:t>
            </a:r>
            <a:r>
              <a:rPr lang="en-US" sz="2400" b="1" dirty="0">
                <a:solidFill>
                  <a:schemeClr val="accent2">
                    <a:lumMod val="50000"/>
                  </a:schemeClr>
                </a:solidFill>
              </a:rPr>
              <a:t>man</a:t>
            </a:r>
            <a:r>
              <a:rPr lang="en-US" sz="2400" b="1" dirty="0"/>
              <a:t> strolls down the street</a:t>
            </a:r>
          </a:p>
        </p:txBody>
      </p:sp>
      <p:sp>
        <p:nvSpPr>
          <p:cNvPr id="10" name="TextBox 9"/>
          <p:cNvSpPr txBox="1"/>
          <p:nvPr/>
        </p:nvSpPr>
        <p:spPr>
          <a:xfrm>
            <a:off x="4021329" y="3578434"/>
            <a:ext cx="3997376" cy="461665"/>
          </a:xfrm>
          <a:prstGeom prst="rect">
            <a:avLst/>
          </a:prstGeom>
          <a:noFill/>
        </p:spPr>
        <p:txBody>
          <a:bodyPr wrap="none" rtlCol="0">
            <a:spAutoFit/>
          </a:bodyPr>
          <a:lstStyle/>
          <a:p>
            <a:r>
              <a:rPr lang="en-US" sz="2400" b="1" dirty="0"/>
              <a:t>A </a:t>
            </a:r>
            <a:r>
              <a:rPr lang="en-US" sz="2400" b="1" dirty="0">
                <a:solidFill>
                  <a:schemeClr val="accent2">
                    <a:lumMod val="75000"/>
                  </a:schemeClr>
                </a:solidFill>
              </a:rPr>
              <a:t>child</a:t>
            </a:r>
            <a:r>
              <a:rPr lang="en-US" sz="2400" b="1" dirty="0"/>
              <a:t> strolls down the street</a:t>
            </a:r>
          </a:p>
        </p:txBody>
      </p:sp>
      <p:sp>
        <p:nvSpPr>
          <p:cNvPr id="11" name="TextBox 10"/>
          <p:cNvSpPr txBox="1"/>
          <p:nvPr/>
        </p:nvSpPr>
        <p:spPr>
          <a:xfrm>
            <a:off x="4021329" y="4174608"/>
            <a:ext cx="4549964" cy="461665"/>
          </a:xfrm>
          <a:prstGeom prst="rect">
            <a:avLst/>
          </a:prstGeom>
          <a:noFill/>
        </p:spPr>
        <p:txBody>
          <a:bodyPr wrap="none" rtlCol="0">
            <a:spAutoFit/>
          </a:bodyPr>
          <a:lstStyle/>
          <a:p>
            <a:r>
              <a:rPr lang="en-US" sz="2400" b="1" dirty="0"/>
              <a:t>A </a:t>
            </a:r>
            <a:r>
              <a:rPr lang="en-US" sz="2400" b="1" dirty="0">
                <a:solidFill>
                  <a:schemeClr val="accent2">
                    <a:lumMod val="60000"/>
                    <a:lumOff val="40000"/>
                  </a:schemeClr>
                </a:solidFill>
              </a:rPr>
              <a:t>crocodile</a:t>
            </a:r>
            <a:r>
              <a:rPr lang="en-US" sz="2400" b="1" dirty="0">
                <a:solidFill>
                  <a:schemeClr val="accent5">
                    <a:lumMod val="60000"/>
                    <a:lumOff val="40000"/>
                  </a:schemeClr>
                </a:solidFill>
              </a:rPr>
              <a:t> </a:t>
            </a:r>
            <a:r>
              <a:rPr lang="en-US" sz="2400" b="1" dirty="0"/>
              <a:t>strolls down the street</a:t>
            </a:r>
          </a:p>
        </p:txBody>
      </p:sp>
      <p:sp>
        <p:nvSpPr>
          <p:cNvPr id="12" name="TextBox 11"/>
          <p:cNvSpPr txBox="1"/>
          <p:nvPr/>
        </p:nvSpPr>
        <p:spPr>
          <a:xfrm>
            <a:off x="4021330" y="4770782"/>
            <a:ext cx="4340419" cy="461665"/>
          </a:xfrm>
          <a:prstGeom prst="rect">
            <a:avLst/>
          </a:prstGeom>
          <a:noFill/>
        </p:spPr>
        <p:txBody>
          <a:bodyPr wrap="none" rtlCol="0">
            <a:spAutoFit/>
          </a:bodyPr>
          <a:lstStyle/>
          <a:p>
            <a:r>
              <a:rPr lang="en-US" sz="2400" b="1" dirty="0"/>
              <a:t>A </a:t>
            </a:r>
            <a:r>
              <a:rPr lang="en-US" sz="2400" b="1" dirty="0">
                <a:solidFill>
                  <a:schemeClr val="accent2">
                    <a:lumMod val="40000"/>
                    <a:lumOff val="60000"/>
                  </a:schemeClr>
                </a:solidFill>
              </a:rPr>
              <a:t>banana</a:t>
            </a:r>
            <a:r>
              <a:rPr lang="en-US" sz="2400" b="1" dirty="0">
                <a:solidFill>
                  <a:schemeClr val="accent5">
                    <a:lumMod val="60000"/>
                    <a:lumOff val="40000"/>
                  </a:schemeClr>
                </a:solidFill>
              </a:rPr>
              <a:t> </a:t>
            </a:r>
            <a:r>
              <a:rPr lang="en-US" sz="2400" b="1" dirty="0"/>
              <a:t>strolls down the street</a:t>
            </a:r>
          </a:p>
        </p:txBody>
      </p:sp>
      <p:sp>
        <p:nvSpPr>
          <p:cNvPr id="13" name="TextBox 12"/>
          <p:cNvSpPr txBox="1"/>
          <p:nvPr/>
        </p:nvSpPr>
        <p:spPr>
          <a:xfrm>
            <a:off x="4021328" y="5366956"/>
            <a:ext cx="4400244" cy="461665"/>
          </a:xfrm>
          <a:prstGeom prst="rect">
            <a:avLst/>
          </a:prstGeom>
          <a:noFill/>
        </p:spPr>
        <p:txBody>
          <a:bodyPr wrap="none" rtlCol="0">
            <a:spAutoFit/>
          </a:bodyPr>
          <a:lstStyle/>
          <a:p>
            <a:r>
              <a:rPr lang="en-US" sz="2400" b="1" dirty="0"/>
              <a:t>A </a:t>
            </a:r>
            <a:r>
              <a:rPr lang="en-US" sz="2400" b="1" dirty="0">
                <a:solidFill>
                  <a:schemeClr val="accent2">
                    <a:lumMod val="20000"/>
                    <a:lumOff val="80000"/>
                  </a:schemeClr>
                </a:solidFill>
              </a:rPr>
              <a:t>concept</a:t>
            </a:r>
            <a:r>
              <a:rPr lang="en-US" sz="2400" b="1" dirty="0">
                <a:solidFill>
                  <a:schemeClr val="accent5">
                    <a:lumMod val="60000"/>
                    <a:lumOff val="40000"/>
                  </a:schemeClr>
                </a:solidFill>
              </a:rPr>
              <a:t> </a:t>
            </a:r>
            <a:r>
              <a:rPr lang="en-US" sz="2400" b="1" dirty="0"/>
              <a:t>strolls down the street</a:t>
            </a:r>
          </a:p>
        </p:txBody>
      </p:sp>
      <p:pic>
        <p:nvPicPr>
          <p:cNvPr id="3" name="Audio 2">
            <a:hlinkClick r:id="" action="ppaction://media"/>
            <a:extLst>
              <a:ext uri="{FF2B5EF4-FFF2-40B4-BE49-F238E27FC236}">
                <a16:creationId xmlns:a16="http://schemas.microsoft.com/office/drawing/2014/main" id="{1C0B9C37-650A-7B49-9248-7B1470EE98C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88189067"/>
      </p:ext>
    </p:extLst>
  </p:cSld>
  <p:clrMapOvr>
    <a:masterClrMapping/>
  </p:clrMapOvr>
  <mc:AlternateContent xmlns:mc="http://schemas.openxmlformats.org/markup-compatibility/2006">
    <mc:Choice xmlns:p14="http://schemas.microsoft.com/office/powerpoint/2010/main" Requires="p14">
      <p:transition spd="slow" p14:dur="2000" advTm="45093"/>
    </mc:Choice>
    <mc:Fallback>
      <p:transition spd="slow" advTm="45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36667" y="293907"/>
            <a:ext cx="10949664" cy="584775"/>
          </a:xfrm>
          <a:prstGeom prst="rect">
            <a:avLst/>
          </a:prstGeom>
          <a:noFill/>
        </p:spPr>
        <p:txBody>
          <a:bodyPr wrap="none" rtlCol="0">
            <a:spAutoFit/>
          </a:bodyPr>
          <a:lstStyle/>
          <a:p>
            <a:r>
              <a:rPr lang="en-US" sz="3200" dirty="0">
                <a:solidFill>
                  <a:schemeClr val="accent2"/>
                </a:solidFill>
              </a:rPr>
              <a:t>KEY IDEA: words are </a:t>
            </a:r>
            <a:r>
              <a:rPr lang="en-US" sz="3200" i="1" dirty="0">
                <a:solidFill>
                  <a:schemeClr val="accent2"/>
                </a:solidFill>
              </a:rPr>
              <a:t>defined</a:t>
            </a:r>
            <a:r>
              <a:rPr lang="en-US" sz="3200" dirty="0">
                <a:solidFill>
                  <a:schemeClr val="accent2"/>
                </a:solidFill>
              </a:rPr>
              <a:t> by the </a:t>
            </a:r>
            <a:r>
              <a:rPr lang="en-US" sz="3200" u="sng" dirty="0">
                <a:solidFill>
                  <a:schemeClr val="accent2"/>
                </a:solidFill>
              </a:rPr>
              <a:t>context</a:t>
            </a:r>
            <a:r>
              <a:rPr lang="en-US" sz="3200" dirty="0">
                <a:solidFill>
                  <a:schemeClr val="accent2"/>
                </a:solidFill>
              </a:rPr>
              <a:t> in which they appear</a:t>
            </a:r>
          </a:p>
        </p:txBody>
      </p:sp>
      <p:pic>
        <p:nvPicPr>
          <p:cNvPr id="1028" name="Picture 4" descr="Image result for looking up a word in a dictionary"/>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705405" y="1774557"/>
            <a:ext cx="3810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30675" y="5065378"/>
            <a:ext cx="4359463" cy="830997"/>
          </a:xfrm>
          <a:prstGeom prst="rect">
            <a:avLst/>
          </a:prstGeom>
          <a:noFill/>
        </p:spPr>
        <p:txBody>
          <a:bodyPr wrap="none" rtlCol="0">
            <a:spAutoFit/>
          </a:bodyPr>
          <a:lstStyle/>
          <a:p>
            <a:pPr algn="ctr"/>
            <a:r>
              <a:rPr lang="en-US" sz="2400" dirty="0"/>
              <a:t>learn word meaning like an adult:</a:t>
            </a:r>
          </a:p>
          <a:p>
            <a:pPr algn="ctr"/>
            <a:r>
              <a:rPr lang="en-US" sz="2400" dirty="0"/>
              <a:t>explicit definitions</a:t>
            </a:r>
          </a:p>
        </p:txBody>
      </p:sp>
      <p:sp>
        <p:nvSpPr>
          <p:cNvPr id="17" name="TextBox 16"/>
          <p:cNvSpPr txBox="1"/>
          <p:nvPr/>
        </p:nvSpPr>
        <p:spPr>
          <a:xfrm>
            <a:off x="6427895" y="5065378"/>
            <a:ext cx="4309770" cy="830997"/>
          </a:xfrm>
          <a:prstGeom prst="rect">
            <a:avLst/>
          </a:prstGeom>
          <a:noFill/>
        </p:spPr>
        <p:txBody>
          <a:bodyPr wrap="none" rtlCol="0">
            <a:spAutoFit/>
          </a:bodyPr>
          <a:lstStyle/>
          <a:p>
            <a:pPr algn="ctr"/>
            <a:r>
              <a:rPr lang="en-US" sz="2400" dirty="0"/>
              <a:t>learn word meaning like an child:</a:t>
            </a:r>
          </a:p>
          <a:p>
            <a:pPr algn="ctr"/>
            <a:r>
              <a:rPr lang="en-US" sz="2400" u="sng" dirty="0"/>
              <a:t>implicit definitions from context</a:t>
            </a:r>
          </a:p>
        </p:txBody>
      </p:sp>
      <p:pic>
        <p:nvPicPr>
          <p:cNvPr id="1030" name="Picture 6" descr="Image result for speech immersion child"/>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685989" y="1774557"/>
            <a:ext cx="3793579" cy="28575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5" name="Rectangle 14"/>
          <p:cNvSpPr/>
          <p:nvPr/>
        </p:nvSpPr>
        <p:spPr>
          <a:xfrm>
            <a:off x="6427893" y="1527216"/>
            <a:ext cx="4309771" cy="276999"/>
          </a:xfrm>
          <a:prstGeom prst="rect">
            <a:avLst/>
          </a:prstGeom>
        </p:spPr>
        <p:txBody>
          <a:bodyPr wrap="square">
            <a:spAutoFit/>
          </a:bodyPr>
          <a:lstStyle/>
          <a:p>
            <a:pPr algn="ctr"/>
            <a:r>
              <a:rPr lang="en-US" sz="1200" dirty="0"/>
              <a:t>https://www.parenting.com/activities/baby/teach-baby-to-talk/</a:t>
            </a:r>
          </a:p>
        </p:txBody>
      </p:sp>
      <p:sp>
        <p:nvSpPr>
          <p:cNvPr id="18" name="Multiply 17"/>
          <p:cNvSpPr/>
          <p:nvPr/>
        </p:nvSpPr>
        <p:spPr>
          <a:xfrm>
            <a:off x="985394" y="1527215"/>
            <a:ext cx="5250023" cy="4369160"/>
          </a:xfrm>
          <a:prstGeom prst="mathMultiply">
            <a:avLst>
              <a:gd name="adj1" fmla="val 11814"/>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TextBox 21"/>
          <p:cNvSpPr txBox="1"/>
          <p:nvPr/>
        </p:nvSpPr>
        <p:spPr>
          <a:xfrm>
            <a:off x="1424735" y="908498"/>
            <a:ext cx="9373528" cy="461665"/>
          </a:xfrm>
          <a:prstGeom prst="rect">
            <a:avLst/>
          </a:prstGeom>
          <a:noFill/>
        </p:spPr>
        <p:txBody>
          <a:bodyPr wrap="none" rtlCol="0">
            <a:spAutoFit/>
          </a:bodyPr>
          <a:lstStyle/>
          <a:p>
            <a:r>
              <a:rPr lang="en-US" sz="2400" dirty="0"/>
              <a:t>-&gt; if words are always exchangeable, they must have very similar meaning</a:t>
            </a:r>
          </a:p>
        </p:txBody>
      </p:sp>
      <p:pic>
        <p:nvPicPr>
          <p:cNvPr id="2" name="Audio 1">
            <a:hlinkClick r:id="" action="ppaction://media"/>
            <a:extLst>
              <a:ext uri="{FF2B5EF4-FFF2-40B4-BE49-F238E27FC236}">
                <a16:creationId xmlns:a16="http://schemas.microsoft.com/office/drawing/2014/main" id="{13FEAF2B-B9F5-7847-9D66-E6B2022583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90862803"/>
      </p:ext>
    </p:extLst>
  </p:cSld>
  <p:clrMapOvr>
    <a:masterClrMapping/>
  </p:clrMapOvr>
  <mc:AlternateContent xmlns:mc="http://schemas.openxmlformats.org/markup-compatibility/2006">
    <mc:Choice xmlns:p14="http://schemas.microsoft.com/office/powerpoint/2010/main" Requires="p14">
      <p:transition spd="slow" p14:dur="2000" advTm="25433"/>
    </mc:Choice>
    <mc:Fallback>
      <p:transition spd="slow" advTm="254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2E69-5720-1C46-BD30-B879B34B6B39}"/>
              </a:ext>
            </a:extLst>
          </p:cNvPr>
          <p:cNvSpPr>
            <a:spLocks noGrp="1"/>
          </p:cNvSpPr>
          <p:nvPr>
            <p:ph type="title"/>
          </p:nvPr>
        </p:nvSpPr>
        <p:spPr>
          <a:xfrm>
            <a:off x="0" y="0"/>
            <a:ext cx="12192000" cy="1143000"/>
          </a:xfrm>
        </p:spPr>
        <p:txBody>
          <a:bodyPr>
            <a:normAutofit/>
          </a:bodyPr>
          <a:lstStyle/>
          <a:p>
            <a:pPr algn="ctr"/>
            <a:r>
              <a:rPr lang="en-US" sz="4000" dirty="0"/>
              <a:t>So how do we learn spatial locations for each word?</a:t>
            </a:r>
          </a:p>
        </p:txBody>
      </p:sp>
      <p:sp>
        <p:nvSpPr>
          <p:cNvPr id="5" name="TextBox 4"/>
          <p:cNvSpPr txBox="1"/>
          <p:nvPr/>
        </p:nvSpPr>
        <p:spPr>
          <a:xfrm>
            <a:off x="320797" y="920471"/>
            <a:ext cx="11550406" cy="1077218"/>
          </a:xfrm>
          <a:prstGeom prst="rect">
            <a:avLst/>
          </a:prstGeom>
          <a:noFill/>
        </p:spPr>
        <p:txBody>
          <a:bodyPr wrap="none" rtlCol="0">
            <a:spAutoFit/>
          </a:bodyPr>
          <a:lstStyle/>
          <a:p>
            <a:pPr algn="ctr"/>
            <a:r>
              <a:rPr lang="en-US" sz="3200" u="sng" dirty="0">
                <a:solidFill>
                  <a:schemeClr val="accent2"/>
                </a:solidFill>
              </a:rPr>
              <a:t>We want</a:t>
            </a:r>
            <a:r>
              <a:rPr lang="en-US" sz="3200" dirty="0">
                <a:solidFill>
                  <a:schemeClr val="accent2"/>
                </a:solidFill>
              </a:rPr>
              <a:t>: a vector for each word that allows us to predict its context</a:t>
            </a:r>
          </a:p>
          <a:p>
            <a:pPr algn="ctr"/>
            <a:r>
              <a:rPr lang="en-US" sz="3200" dirty="0">
                <a:solidFill>
                  <a:schemeClr val="accent2"/>
                </a:solidFill>
              </a:rPr>
              <a:t>(i.e. what other words are likely/unlikely to be around it)</a:t>
            </a:r>
          </a:p>
        </p:txBody>
      </p:sp>
      <p:graphicFrame>
        <p:nvGraphicFramePr>
          <p:cNvPr id="14" name="Table 13"/>
          <p:cNvGraphicFramePr>
            <a:graphicFrameLocks noGrp="1"/>
          </p:cNvGraphicFramePr>
          <p:nvPr/>
        </p:nvGraphicFramePr>
        <p:xfrm>
          <a:off x="3680847" y="2556585"/>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 name="TextBox 2"/>
          <p:cNvSpPr txBox="1"/>
          <p:nvPr/>
        </p:nvSpPr>
        <p:spPr>
          <a:xfrm>
            <a:off x="3409951" y="5790528"/>
            <a:ext cx="1081771" cy="400110"/>
          </a:xfrm>
          <a:prstGeom prst="rect">
            <a:avLst/>
          </a:prstGeom>
          <a:noFill/>
        </p:spPr>
        <p:txBody>
          <a:bodyPr wrap="none" rtlCol="0">
            <a:spAutoFit/>
          </a:bodyPr>
          <a:lstStyle/>
          <a:p>
            <a:r>
              <a:rPr lang="en-US" sz="2000" dirty="0"/>
              <a:t>v(strolls)</a:t>
            </a:r>
          </a:p>
        </p:txBody>
      </p:sp>
      <p:graphicFrame>
        <p:nvGraphicFramePr>
          <p:cNvPr id="15" name="Table 14"/>
          <p:cNvGraphicFramePr>
            <a:graphicFrameLocks noGrp="1"/>
          </p:cNvGraphicFramePr>
          <p:nvPr/>
        </p:nvGraphicFramePr>
        <p:xfrm>
          <a:off x="6948407" y="2240505"/>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6" name="Table 15"/>
          <p:cNvGraphicFramePr>
            <a:graphicFrameLocks noGrp="1"/>
          </p:cNvGraphicFramePr>
          <p:nvPr/>
        </p:nvGraphicFramePr>
        <p:xfrm>
          <a:off x="6948407" y="3254686"/>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28" name="TextBox 27"/>
          <p:cNvSpPr txBox="1"/>
          <p:nvPr/>
        </p:nvSpPr>
        <p:spPr>
          <a:xfrm>
            <a:off x="7561375" y="2251480"/>
            <a:ext cx="939681" cy="400110"/>
          </a:xfrm>
          <a:prstGeom prst="rect">
            <a:avLst/>
          </a:prstGeom>
          <a:noFill/>
        </p:spPr>
        <p:txBody>
          <a:bodyPr wrap="none" rtlCol="0">
            <a:spAutoFit/>
          </a:bodyPr>
          <a:lstStyle/>
          <a:p>
            <a:r>
              <a:rPr lang="en-US" sz="2000" dirty="0"/>
              <a:t>p(man)</a:t>
            </a:r>
          </a:p>
        </p:txBody>
      </p:sp>
      <p:sp>
        <p:nvSpPr>
          <p:cNvPr id="29" name="TextBox 28"/>
          <p:cNvSpPr txBox="1"/>
          <p:nvPr/>
        </p:nvSpPr>
        <p:spPr>
          <a:xfrm>
            <a:off x="7561375" y="2758268"/>
            <a:ext cx="1254702" cy="400110"/>
          </a:xfrm>
          <a:prstGeom prst="rect">
            <a:avLst/>
          </a:prstGeom>
          <a:noFill/>
        </p:spPr>
        <p:txBody>
          <a:bodyPr wrap="none" rtlCol="0">
            <a:spAutoFit/>
          </a:bodyPr>
          <a:lstStyle/>
          <a:p>
            <a:r>
              <a:rPr lang="en-US" sz="2000" dirty="0"/>
              <a:t>p(woman)</a:t>
            </a:r>
          </a:p>
        </p:txBody>
      </p:sp>
      <p:sp>
        <p:nvSpPr>
          <p:cNvPr id="30" name="TextBox 29"/>
          <p:cNvSpPr txBox="1"/>
          <p:nvPr/>
        </p:nvSpPr>
        <p:spPr>
          <a:xfrm>
            <a:off x="7561375" y="3806824"/>
            <a:ext cx="973343" cy="400110"/>
          </a:xfrm>
          <a:prstGeom prst="rect">
            <a:avLst/>
          </a:prstGeom>
          <a:noFill/>
        </p:spPr>
        <p:txBody>
          <a:bodyPr wrap="none" rtlCol="0">
            <a:spAutoFit/>
          </a:bodyPr>
          <a:lstStyle/>
          <a:p>
            <a:r>
              <a:rPr lang="en-US" sz="2000" dirty="0"/>
              <a:t>p(child)</a:t>
            </a:r>
          </a:p>
        </p:txBody>
      </p:sp>
      <p:sp>
        <p:nvSpPr>
          <p:cNvPr id="31" name="TextBox 30"/>
          <p:cNvSpPr txBox="1"/>
          <p:nvPr/>
        </p:nvSpPr>
        <p:spPr>
          <a:xfrm>
            <a:off x="7561375" y="4822139"/>
            <a:ext cx="1428789" cy="400110"/>
          </a:xfrm>
          <a:prstGeom prst="rect">
            <a:avLst/>
          </a:prstGeom>
          <a:noFill/>
        </p:spPr>
        <p:txBody>
          <a:bodyPr wrap="none" rtlCol="0">
            <a:spAutoFit/>
          </a:bodyPr>
          <a:lstStyle/>
          <a:p>
            <a:r>
              <a:rPr lang="en-US" sz="2000" dirty="0"/>
              <a:t>p(crocodile)</a:t>
            </a:r>
          </a:p>
        </p:txBody>
      </p:sp>
      <p:sp>
        <p:nvSpPr>
          <p:cNvPr id="32" name="TextBox 31"/>
          <p:cNvSpPr txBox="1"/>
          <p:nvPr/>
        </p:nvSpPr>
        <p:spPr>
          <a:xfrm>
            <a:off x="7561375" y="4278632"/>
            <a:ext cx="1250663" cy="400110"/>
          </a:xfrm>
          <a:prstGeom prst="rect">
            <a:avLst/>
          </a:prstGeom>
          <a:noFill/>
        </p:spPr>
        <p:txBody>
          <a:bodyPr wrap="none" rtlCol="0">
            <a:spAutoFit/>
          </a:bodyPr>
          <a:lstStyle/>
          <a:p>
            <a:r>
              <a:rPr lang="en-US" sz="2000" dirty="0"/>
              <a:t>p(banana)</a:t>
            </a:r>
          </a:p>
        </p:txBody>
      </p:sp>
      <p:sp>
        <p:nvSpPr>
          <p:cNvPr id="33" name="TextBox 32"/>
          <p:cNvSpPr txBox="1"/>
          <p:nvPr/>
        </p:nvSpPr>
        <p:spPr>
          <a:xfrm>
            <a:off x="7531751" y="5790528"/>
            <a:ext cx="1309910" cy="400110"/>
          </a:xfrm>
          <a:prstGeom prst="rect">
            <a:avLst/>
          </a:prstGeom>
          <a:noFill/>
        </p:spPr>
        <p:txBody>
          <a:bodyPr wrap="none" rtlCol="0">
            <a:spAutoFit/>
          </a:bodyPr>
          <a:lstStyle/>
          <a:p>
            <a:r>
              <a:rPr lang="en-US" sz="2000" dirty="0"/>
              <a:t>p(concept)</a:t>
            </a:r>
          </a:p>
        </p:txBody>
      </p:sp>
      <p:sp>
        <p:nvSpPr>
          <p:cNvPr id="37" name="Left Brace 36"/>
          <p:cNvSpPr/>
          <p:nvPr/>
        </p:nvSpPr>
        <p:spPr>
          <a:xfrm>
            <a:off x="2125083" y="2556584"/>
            <a:ext cx="654844" cy="3055927"/>
          </a:xfrm>
          <a:prstGeom prst="leftBrace">
            <a:avLst>
              <a:gd name="adj1" fmla="val 329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p:cNvSpPr txBox="1"/>
          <p:nvPr/>
        </p:nvSpPr>
        <p:spPr>
          <a:xfrm>
            <a:off x="350948" y="3422827"/>
            <a:ext cx="1729898" cy="1323439"/>
          </a:xfrm>
          <a:prstGeom prst="rect">
            <a:avLst/>
          </a:prstGeom>
          <a:noFill/>
        </p:spPr>
        <p:txBody>
          <a:bodyPr wrap="square" rtlCol="0">
            <a:spAutoFit/>
          </a:bodyPr>
          <a:lstStyle/>
          <a:p>
            <a:pPr algn="ctr"/>
            <a:r>
              <a:rPr lang="en-US" sz="2000" dirty="0"/>
              <a:t>elements of the vector corresponding to “strolls”</a:t>
            </a:r>
          </a:p>
        </p:txBody>
      </p:sp>
      <p:sp>
        <p:nvSpPr>
          <p:cNvPr id="39" name="Left Brace 38"/>
          <p:cNvSpPr/>
          <p:nvPr/>
        </p:nvSpPr>
        <p:spPr>
          <a:xfrm rot="10800000">
            <a:off x="9222621" y="2240504"/>
            <a:ext cx="654844" cy="4070107"/>
          </a:xfrm>
          <a:prstGeom prst="leftBrace">
            <a:avLst>
              <a:gd name="adj1" fmla="val 329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0" name="TextBox 39"/>
          <p:cNvSpPr txBox="1"/>
          <p:nvPr/>
        </p:nvSpPr>
        <p:spPr>
          <a:xfrm>
            <a:off x="10215967" y="3768468"/>
            <a:ext cx="1729898" cy="1015663"/>
          </a:xfrm>
          <a:prstGeom prst="rect">
            <a:avLst/>
          </a:prstGeom>
          <a:noFill/>
        </p:spPr>
        <p:txBody>
          <a:bodyPr wrap="square" rtlCol="0">
            <a:spAutoFit/>
          </a:bodyPr>
          <a:lstStyle/>
          <a:p>
            <a:pPr algn="ctr"/>
            <a:r>
              <a:rPr lang="en-US" sz="2000" dirty="0"/>
              <a:t>probabilities for all words in our vocabulary</a:t>
            </a:r>
          </a:p>
        </p:txBody>
      </p:sp>
      <p:sp>
        <p:nvSpPr>
          <p:cNvPr id="4" name="Right Arrow 3"/>
          <p:cNvSpPr/>
          <p:nvPr/>
        </p:nvSpPr>
        <p:spPr>
          <a:xfrm>
            <a:off x="4808426" y="3366446"/>
            <a:ext cx="1540701" cy="128086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Logistic regression</a:t>
            </a:r>
          </a:p>
        </p:txBody>
      </p:sp>
      <p:pic>
        <p:nvPicPr>
          <p:cNvPr id="6" name="Audio 5">
            <a:hlinkClick r:id="" action="ppaction://media"/>
            <a:extLst>
              <a:ext uri="{FF2B5EF4-FFF2-40B4-BE49-F238E27FC236}">
                <a16:creationId xmlns:a16="http://schemas.microsoft.com/office/drawing/2014/main" id="{F86A16A3-51CB-4747-A3AE-CBB2877E10C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25078638"/>
      </p:ext>
    </p:extLst>
  </p:cSld>
  <p:clrMapOvr>
    <a:masterClrMapping/>
  </p:clrMapOvr>
  <mc:AlternateContent xmlns:mc="http://schemas.openxmlformats.org/markup-compatibility/2006">
    <mc:Choice xmlns:p14="http://schemas.microsoft.com/office/powerpoint/2010/main" Requires="p14">
      <p:transition spd="slow" p14:dur="2000" advTm="60419"/>
    </mc:Choice>
    <mc:Fallback>
      <p:transition spd="slow" advTm="604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noAutofit/>
          </a:bodyPr>
          <a:lstStyle/>
          <a:p>
            <a:r>
              <a:rPr lang="en-US" sz="4400" dirty="0"/>
              <a:t>Predict Context Words from Input Words</a:t>
            </a:r>
          </a:p>
        </p:txBody>
      </p:sp>
      <p:sp>
        <p:nvSpPr>
          <p:cNvPr id="4" name="Rectangle 3"/>
          <p:cNvSpPr/>
          <p:nvPr/>
        </p:nvSpPr>
        <p:spPr>
          <a:xfrm>
            <a:off x="1544665" y="2040393"/>
            <a:ext cx="4158711" cy="3539430"/>
          </a:xfrm>
          <a:prstGeom prst="rect">
            <a:avLst/>
          </a:prstGeom>
        </p:spPr>
        <p:txBody>
          <a:bodyPr wrap="square">
            <a:spAutoFit/>
          </a:bodyPr>
          <a:lstStyle/>
          <a:p>
            <a:r>
              <a:rPr lang="en-US" sz="2800" dirty="0"/>
              <a:t>{input word, context word}</a:t>
            </a:r>
          </a:p>
          <a:p>
            <a:endParaRPr lang="en-US" sz="2800" dirty="0"/>
          </a:p>
          <a:p>
            <a:r>
              <a:rPr lang="en-US" sz="2800" dirty="0"/>
              <a:t>{strolls, man}</a:t>
            </a:r>
          </a:p>
          <a:p>
            <a:r>
              <a:rPr lang="en-US" sz="2800" dirty="0"/>
              <a:t>{strolls, woman}</a:t>
            </a:r>
          </a:p>
          <a:p>
            <a:r>
              <a:rPr lang="en-US" sz="2800" dirty="0"/>
              <a:t>{swims, crocodile}</a:t>
            </a:r>
          </a:p>
          <a:p>
            <a:r>
              <a:rPr lang="en-US" sz="2800" dirty="0"/>
              <a:t>{swims, fish}</a:t>
            </a:r>
          </a:p>
          <a:p>
            <a:r>
              <a:rPr lang="en-US" sz="2800" dirty="0"/>
              <a:t>{flies, bird}</a:t>
            </a:r>
          </a:p>
          <a:p>
            <a:r>
              <a:rPr lang="en-US" sz="2800" dirty="0"/>
              <a:t>{flies, plane}</a:t>
            </a:r>
          </a:p>
        </p:txBody>
      </p:sp>
      <p:sp>
        <p:nvSpPr>
          <p:cNvPr id="5" name="Rectangle 4"/>
          <p:cNvSpPr/>
          <p:nvPr/>
        </p:nvSpPr>
        <p:spPr>
          <a:xfrm>
            <a:off x="6687518" y="1417639"/>
            <a:ext cx="4561667" cy="4832092"/>
          </a:xfrm>
          <a:prstGeom prst="rect">
            <a:avLst/>
          </a:prstGeom>
        </p:spPr>
        <p:txBody>
          <a:bodyPr wrap="square">
            <a:spAutoFit/>
          </a:bodyPr>
          <a:lstStyle/>
          <a:p>
            <a:r>
              <a:rPr lang="en-US" sz="2800" dirty="0"/>
              <a:t>We define a </a:t>
            </a:r>
            <a:r>
              <a:rPr lang="en-US" sz="2800" u="sng" dirty="0"/>
              <a:t>context word </a:t>
            </a:r>
            <a:r>
              <a:rPr lang="en-US" sz="2800" dirty="0"/>
              <a:t>as one that appears inside a fixed-length window around the input word in our training corpus.</a:t>
            </a:r>
          </a:p>
          <a:p>
            <a:endParaRPr lang="en-US" sz="2800" dirty="0"/>
          </a:p>
          <a:p>
            <a:r>
              <a:rPr lang="en-US" sz="2800" dirty="0"/>
              <a:t>(e.g. Wikipedia)</a:t>
            </a:r>
          </a:p>
          <a:p>
            <a:endParaRPr lang="en-US" sz="2800" dirty="0"/>
          </a:p>
          <a:p>
            <a:r>
              <a:rPr lang="en-US" sz="2800" dirty="0"/>
              <a:t>A man strolls down the street.</a:t>
            </a:r>
          </a:p>
          <a:p>
            <a:endParaRPr lang="en-US" sz="2800" dirty="0"/>
          </a:p>
          <a:p>
            <a:r>
              <a:rPr lang="en-US" sz="2800" dirty="0"/>
              <a:t>		  </a:t>
            </a:r>
            <a:r>
              <a:rPr lang="en-US" sz="2800" dirty="0">
                <a:solidFill>
                  <a:schemeClr val="accent1"/>
                </a:solidFill>
              </a:rPr>
              <a:t>input	</a:t>
            </a:r>
            <a:r>
              <a:rPr lang="en-US" sz="2800" dirty="0">
                <a:solidFill>
                  <a:schemeClr val="accent6"/>
                </a:solidFill>
              </a:rPr>
              <a:t>context</a:t>
            </a:r>
          </a:p>
        </p:txBody>
      </p:sp>
      <p:sp>
        <p:nvSpPr>
          <p:cNvPr id="6" name="Rectangle 5"/>
          <p:cNvSpPr/>
          <p:nvPr/>
        </p:nvSpPr>
        <p:spPr>
          <a:xfrm>
            <a:off x="7733654" y="4835471"/>
            <a:ext cx="976393" cy="555308"/>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Rectangle 6"/>
          <p:cNvSpPr/>
          <p:nvPr/>
        </p:nvSpPr>
        <p:spPr>
          <a:xfrm>
            <a:off x="6687518" y="4773479"/>
            <a:ext cx="3479370" cy="666428"/>
          </a:xfrm>
          <a:prstGeom prst="rect">
            <a:avLst/>
          </a:prstGeom>
          <a:noFill/>
          <a:ln>
            <a:solidFill>
              <a:schemeClr val="accent6"/>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3" name="Audio 2">
            <a:hlinkClick r:id="" action="ppaction://media"/>
            <a:extLst>
              <a:ext uri="{FF2B5EF4-FFF2-40B4-BE49-F238E27FC236}">
                <a16:creationId xmlns:a16="http://schemas.microsoft.com/office/drawing/2014/main" id="{71B71DCF-38F0-4749-9D6B-B9AF047B3F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37052768"/>
      </p:ext>
    </p:extLst>
  </p:cSld>
  <p:clrMapOvr>
    <a:masterClrMapping/>
  </p:clrMapOvr>
  <mc:AlternateContent xmlns:mc="http://schemas.openxmlformats.org/markup-compatibility/2006">
    <mc:Choice xmlns:p14="http://schemas.microsoft.com/office/powerpoint/2010/main" Requires="p14">
      <p:transition spd="slow" p14:dur="2000" advTm="71029"/>
    </mc:Choice>
    <mc:Fallback>
      <p:transition spd="slow" advTm="71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2E69-5720-1C46-BD30-B879B34B6B39}"/>
              </a:ext>
            </a:extLst>
          </p:cNvPr>
          <p:cNvSpPr>
            <a:spLocks noGrp="1"/>
          </p:cNvSpPr>
          <p:nvPr>
            <p:ph type="title"/>
          </p:nvPr>
        </p:nvSpPr>
        <p:spPr>
          <a:xfrm>
            <a:off x="0" y="0"/>
            <a:ext cx="12192000" cy="1143000"/>
          </a:xfrm>
        </p:spPr>
        <p:txBody>
          <a:bodyPr>
            <a:normAutofit/>
          </a:bodyPr>
          <a:lstStyle/>
          <a:p>
            <a:r>
              <a:rPr lang="en-US" sz="4000" dirty="0"/>
              <a:t>So how do we learn spatial locations for each word?</a:t>
            </a:r>
          </a:p>
        </p:txBody>
      </p:sp>
      <p:sp>
        <p:nvSpPr>
          <p:cNvPr id="5" name="TextBox 4"/>
          <p:cNvSpPr txBox="1"/>
          <p:nvPr/>
        </p:nvSpPr>
        <p:spPr>
          <a:xfrm>
            <a:off x="320797" y="920471"/>
            <a:ext cx="11550406" cy="1077218"/>
          </a:xfrm>
          <a:prstGeom prst="rect">
            <a:avLst/>
          </a:prstGeom>
          <a:noFill/>
        </p:spPr>
        <p:txBody>
          <a:bodyPr wrap="none" rtlCol="0">
            <a:spAutoFit/>
          </a:bodyPr>
          <a:lstStyle/>
          <a:p>
            <a:pPr algn="ctr"/>
            <a:r>
              <a:rPr lang="en-US" sz="3200" u="sng" dirty="0">
                <a:solidFill>
                  <a:schemeClr val="accent2"/>
                </a:solidFill>
              </a:rPr>
              <a:t>We want</a:t>
            </a:r>
            <a:r>
              <a:rPr lang="en-US" sz="3200" dirty="0">
                <a:solidFill>
                  <a:schemeClr val="accent2"/>
                </a:solidFill>
              </a:rPr>
              <a:t>: a vector for each word that allows us to predict its context</a:t>
            </a:r>
          </a:p>
          <a:p>
            <a:pPr algn="ctr"/>
            <a:r>
              <a:rPr lang="en-US" sz="3200" dirty="0">
                <a:solidFill>
                  <a:schemeClr val="accent2"/>
                </a:solidFill>
              </a:rPr>
              <a:t>(i.e. what other words are likely/unlikely to be around it)</a:t>
            </a:r>
          </a:p>
        </p:txBody>
      </p:sp>
      <p:graphicFrame>
        <p:nvGraphicFramePr>
          <p:cNvPr id="14" name="Table 13"/>
          <p:cNvGraphicFramePr>
            <a:graphicFrameLocks noGrp="1"/>
          </p:cNvGraphicFramePr>
          <p:nvPr/>
        </p:nvGraphicFramePr>
        <p:xfrm>
          <a:off x="3680847" y="2556585"/>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 name="TextBox 2"/>
          <p:cNvSpPr txBox="1"/>
          <p:nvPr/>
        </p:nvSpPr>
        <p:spPr>
          <a:xfrm>
            <a:off x="3409951" y="5790528"/>
            <a:ext cx="1081771" cy="400110"/>
          </a:xfrm>
          <a:prstGeom prst="rect">
            <a:avLst/>
          </a:prstGeom>
          <a:noFill/>
        </p:spPr>
        <p:txBody>
          <a:bodyPr wrap="none" rtlCol="0">
            <a:spAutoFit/>
          </a:bodyPr>
          <a:lstStyle/>
          <a:p>
            <a:r>
              <a:rPr lang="en-US" sz="2000" dirty="0"/>
              <a:t>v(strolls)</a:t>
            </a:r>
          </a:p>
        </p:txBody>
      </p:sp>
      <p:graphicFrame>
        <p:nvGraphicFramePr>
          <p:cNvPr id="15" name="Table 14"/>
          <p:cNvGraphicFramePr>
            <a:graphicFrameLocks noGrp="1"/>
          </p:cNvGraphicFramePr>
          <p:nvPr/>
        </p:nvGraphicFramePr>
        <p:xfrm>
          <a:off x="6948407" y="2240505"/>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6" name="Table 15"/>
          <p:cNvGraphicFramePr>
            <a:graphicFrameLocks noGrp="1"/>
          </p:cNvGraphicFramePr>
          <p:nvPr/>
        </p:nvGraphicFramePr>
        <p:xfrm>
          <a:off x="6948407" y="3254686"/>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28" name="TextBox 27"/>
          <p:cNvSpPr txBox="1"/>
          <p:nvPr/>
        </p:nvSpPr>
        <p:spPr>
          <a:xfrm>
            <a:off x="7561375" y="2251480"/>
            <a:ext cx="939681" cy="400110"/>
          </a:xfrm>
          <a:prstGeom prst="rect">
            <a:avLst/>
          </a:prstGeom>
          <a:noFill/>
        </p:spPr>
        <p:txBody>
          <a:bodyPr wrap="none" rtlCol="0">
            <a:spAutoFit/>
          </a:bodyPr>
          <a:lstStyle/>
          <a:p>
            <a:r>
              <a:rPr lang="en-US" sz="2000" dirty="0"/>
              <a:t>p(man)</a:t>
            </a:r>
          </a:p>
        </p:txBody>
      </p:sp>
      <p:sp>
        <p:nvSpPr>
          <p:cNvPr id="29" name="TextBox 28"/>
          <p:cNvSpPr txBox="1"/>
          <p:nvPr/>
        </p:nvSpPr>
        <p:spPr>
          <a:xfrm>
            <a:off x="7561375" y="2758268"/>
            <a:ext cx="1254702" cy="400110"/>
          </a:xfrm>
          <a:prstGeom prst="rect">
            <a:avLst/>
          </a:prstGeom>
          <a:noFill/>
        </p:spPr>
        <p:txBody>
          <a:bodyPr wrap="none" rtlCol="0">
            <a:spAutoFit/>
          </a:bodyPr>
          <a:lstStyle/>
          <a:p>
            <a:r>
              <a:rPr lang="en-US" sz="2000" dirty="0"/>
              <a:t>p(woman)</a:t>
            </a:r>
          </a:p>
        </p:txBody>
      </p:sp>
      <p:sp>
        <p:nvSpPr>
          <p:cNvPr id="30" name="TextBox 29"/>
          <p:cNvSpPr txBox="1"/>
          <p:nvPr/>
        </p:nvSpPr>
        <p:spPr>
          <a:xfrm>
            <a:off x="7561375" y="3806824"/>
            <a:ext cx="973343" cy="400110"/>
          </a:xfrm>
          <a:prstGeom prst="rect">
            <a:avLst/>
          </a:prstGeom>
          <a:noFill/>
        </p:spPr>
        <p:txBody>
          <a:bodyPr wrap="none" rtlCol="0">
            <a:spAutoFit/>
          </a:bodyPr>
          <a:lstStyle/>
          <a:p>
            <a:r>
              <a:rPr lang="en-US" sz="2000" dirty="0"/>
              <a:t>p(child)</a:t>
            </a:r>
          </a:p>
        </p:txBody>
      </p:sp>
      <p:sp>
        <p:nvSpPr>
          <p:cNvPr id="31" name="TextBox 30"/>
          <p:cNvSpPr txBox="1"/>
          <p:nvPr/>
        </p:nvSpPr>
        <p:spPr>
          <a:xfrm>
            <a:off x="7561375" y="4822139"/>
            <a:ext cx="1428789" cy="400110"/>
          </a:xfrm>
          <a:prstGeom prst="rect">
            <a:avLst/>
          </a:prstGeom>
          <a:noFill/>
        </p:spPr>
        <p:txBody>
          <a:bodyPr wrap="none" rtlCol="0">
            <a:spAutoFit/>
          </a:bodyPr>
          <a:lstStyle/>
          <a:p>
            <a:r>
              <a:rPr lang="en-US" sz="2000" dirty="0"/>
              <a:t>p(crocodile)</a:t>
            </a:r>
          </a:p>
        </p:txBody>
      </p:sp>
      <p:sp>
        <p:nvSpPr>
          <p:cNvPr id="32" name="TextBox 31"/>
          <p:cNvSpPr txBox="1"/>
          <p:nvPr/>
        </p:nvSpPr>
        <p:spPr>
          <a:xfrm>
            <a:off x="7561375" y="4278632"/>
            <a:ext cx="1250663" cy="400110"/>
          </a:xfrm>
          <a:prstGeom prst="rect">
            <a:avLst/>
          </a:prstGeom>
          <a:noFill/>
        </p:spPr>
        <p:txBody>
          <a:bodyPr wrap="none" rtlCol="0">
            <a:spAutoFit/>
          </a:bodyPr>
          <a:lstStyle/>
          <a:p>
            <a:r>
              <a:rPr lang="en-US" sz="2000" dirty="0"/>
              <a:t>p(banana)</a:t>
            </a:r>
          </a:p>
        </p:txBody>
      </p:sp>
      <p:sp>
        <p:nvSpPr>
          <p:cNvPr id="33" name="TextBox 32"/>
          <p:cNvSpPr txBox="1"/>
          <p:nvPr/>
        </p:nvSpPr>
        <p:spPr>
          <a:xfrm>
            <a:off x="7531751" y="5790528"/>
            <a:ext cx="1309910" cy="400110"/>
          </a:xfrm>
          <a:prstGeom prst="rect">
            <a:avLst/>
          </a:prstGeom>
          <a:noFill/>
        </p:spPr>
        <p:txBody>
          <a:bodyPr wrap="none" rtlCol="0">
            <a:spAutoFit/>
          </a:bodyPr>
          <a:lstStyle/>
          <a:p>
            <a:r>
              <a:rPr lang="en-US" sz="2000" dirty="0"/>
              <a:t>p(concept)</a:t>
            </a:r>
          </a:p>
        </p:txBody>
      </p:sp>
      <p:sp>
        <p:nvSpPr>
          <p:cNvPr id="37" name="Left Brace 36"/>
          <p:cNvSpPr/>
          <p:nvPr/>
        </p:nvSpPr>
        <p:spPr>
          <a:xfrm>
            <a:off x="2125083" y="2556584"/>
            <a:ext cx="654844" cy="3055927"/>
          </a:xfrm>
          <a:prstGeom prst="leftBrace">
            <a:avLst>
              <a:gd name="adj1" fmla="val 329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p:cNvSpPr txBox="1"/>
          <p:nvPr/>
        </p:nvSpPr>
        <p:spPr>
          <a:xfrm>
            <a:off x="350948" y="3422827"/>
            <a:ext cx="1729898" cy="1323439"/>
          </a:xfrm>
          <a:prstGeom prst="rect">
            <a:avLst/>
          </a:prstGeom>
          <a:noFill/>
        </p:spPr>
        <p:txBody>
          <a:bodyPr wrap="square" rtlCol="0">
            <a:spAutoFit/>
          </a:bodyPr>
          <a:lstStyle/>
          <a:p>
            <a:pPr algn="ctr"/>
            <a:r>
              <a:rPr lang="en-US" sz="2000" dirty="0"/>
              <a:t>elements of the vector corresponding to “strolls”</a:t>
            </a:r>
          </a:p>
        </p:txBody>
      </p:sp>
      <p:sp>
        <p:nvSpPr>
          <p:cNvPr id="40" name="TextBox 39"/>
          <p:cNvSpPr txBox="1"/>
          <p:nvPr/>
        </p:nvSpPr>
        <p:spPr>
          <a:xfrm>
            <a:off x="10258425" y="2651590"/>
            <a:ext cx="1215416" cy="400110"/>
          </a:xfrm>
          <a:prstGeom prst="rect">
            <a:avLst/>
          </a:prstGeom>
          <a:noFill/>
        </p:spPr>
        <p:txBody>
          <a:bodyPr wrap="square" rtlCol="0">
            <a:spAutoFit/>
          </a:bodyPr>
          <a:lstStyle/>
          <a:p>
            <a:pPr algn="ctr"/>
            <a:r>
              <a:rPr lang="en-US" sz="2000" dirty="0"/>
              <a:t>close to 1</a:t>
            </a:r>
          </a:p>
        </p:txBody>
      </p:sp>
      <p:sp>
        <p:nvSpPr>
          <p:cNvPr id="4" name="Right Arrow 3"/>
          <p:cNvSpPr/>
          <p:nvPr/>
        </p:nvSpPr>
        <p:spPr>
          <a:xfrm>
            <a:off x="4808426" y="3366446"/>
            <a:ext cx="1540701" cy="128086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Logistic regression</a:t>
            </a:r>
          </a:p>
        </p:txBody>
      </p:sp>
      <p:cxnSp>
        <p:nvCxnSpPr>
          <p:cNvPr id="7" name="Straight Arrow Connector 6"/>
          <p:cNvCxnSpPr>
            <a:stCxn id="40" idx="1"/>
            <a:endCxn id="28" idx="3"/>
          </p:cNvCxnSpPr>
          <p:nvPr/>
        </p:nvCxnSpPr>
        <p:spPr>
          <a:xfrm flipH="1" flipV="1">
            <a:off x="8501056" y="2451535"/>
            <a:ext cx="1757369" cy="40011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40" idx="1"/>
            <a:endCxn id="29" idx="3"/>
          </p:cNvCxnSpPr>
          <p:nvPr/>
        </p:nvCxnSpPr>
        <p:spPr>
          <a:xfrm flipH="1">
            <a:off x="8816077" y="2851645"/>
            <a:ext cx="1442348" cy="106678"/>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0258425" y="5707596"/>
            <a:ext cx="1215416" cy="400110"/>
          </a:xfrm>
          <a:prstGeom prst="rect">
            <a:avLst/>
          </a:prstGeom>
          <a:noFill/>
        </p:spPr>
        <p:txBody>
          <a:bodyPr wrap="square" rtlCol="0">
            <a:spAutoFit/>
          </a:bodyPr>
          <a:lstStyle/>
          <a:p>
            <a:pPr algn="ctr"/>
            <a:r>
              <a:rPr lang="en-US" sz="2000" dirty="0"/>
              <a:t>close to 0</a:t>
            </a:r>
          </a:p>
        </p:txBody>
      </p:sp>
      <p:cxnSp>
        <p:nvCxnSpPr>
          <p:cNvPr id="35" name="Straight Arrow Connector 34"/>
          <p:cNvCxnSpPr>
            <a:stCxn id="27" idx="1"/>
            <a:endCxn id="33" idx="3"/>
          </p:cNvCxnSpPr>
          <p:nvPr/>
        </p:nvCxnSpPr>
        <p:spPr>
          <a:xfrm flipH="1">
            <a:off x="8841661" y="5907651"/>
            <a:ext cx="1416764" cy="8293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757CCD9A-6831-4941-AAAF-04BE144A94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14082472"/>
      </p:ext>
    </p:extLst>
  </p:cSld>
  <p:clrMapOvr>
    <a:masterClrMapping/>
  </p:clrMapOvr>
  <mc:AlternateContent xmlns:mc="http://schemas.openxmlformats.org/markup-compatibility/2006">
    <mc:Choice xmlns:p14="http://schemas.microsoft.com/office/powerpoint/2010/main" Requires="p14">
      <p:transition spd="slow" p14:dur="2000" advTm="39252"/>
    </mc:Choice>
    <mc:Fallback>
      <p:transition spd="slow" advTm="392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E2E69-5720-1C46-BD30-B879B34B6B39}"/>
              </a:ext>
            </a:extLst>
          </p:cNvPr>
          <p:cNvSpPr>
            <a:spLocks noGrp="1"/>
          </p:cNvSpPr>
          <p:nvPr>
            <p:ph type="title"/>
          </p:nvPr>
        </p:nvSpPr>
        <p:spPr>
          <a:xfrm>
            <a:off x="0" y="0"/>
            <a:ext cx="12192000" cy="1143000"/>
          </a:xfrm>
        </p:spPr>
        <p:txBody>
          <a:bodyPr>
            <a:normAutofit/>
          </a:bodyPr>
          <a:lstStyle/>
          <a:p>
            <a:r>
              <a:rPr lang="en-US" sz="4000" dirty="0"/>
              <a:t>So how do we learn spatial locations for each word?</a:t>
            </a:r>
          </a:p>
        </p:txBody>
      </p:sp>
      <p:sp>
        <p:nvSpPr>
          <p:cNvPr id="5" name="TextBox 4"/>
          <p:cNvSpPr txBox="1"/>
          <p:nvPr/>
        </p:nvSpPr>
        <p:spPr>
          <a:xfrm>
            <a:off x="320797" y="920471"/>
            <a:ext cx="11550406" cy="1077218"/>
          </a:xfrm>
          <a:prstGeom prst="rect">
            <a:avLst/>
          </a:prstGeom>
          <a:noFill/>
        </p:spPr>
        <p:txBody>
          <a:bodyPr wrap="none" rtlCol="0">
            <a:spAutoFit/>
          </a:bodyPr>
          <a:lstStyle/>
          <a:p>
            <a:pPr algn="ctr"/>
            <a:r>
              <a:rPr lang="en-US" sz="3200" u="sng" dirty="0">
                <a:solidFill>
                  <a:schemeClr val="accent2"/>
                </a:solidFill>
              </a:rPr>
              <a:t>We want</a:t>
            </a:r>
            <a:r>
              <a:rPr lang="en-US" sz="3200" dirty="0">
                <a:solidFill>
                  <a:schemeClr val="accent2"/>
                </a:solidFill>
              </a:rPr>
              <a:t>: a vector for each word that allows us to predict its context</a:t>
            </a:r>
          </a:p>
          <a:p>
            <a:pPr algn="ctr"/>
            <a:r>
              <a:rPr lang="en-US" sz="3200" dirty="0">
                <a:solidFill>
                  <a:schemeClr val="accent2"/>
                </a:solidFill>
              </a:rPr>
              <a:t>(i.e. what other words are likely/unlikely to be around it)</a:t>
            </a:r>
          </a:p>
        </p:txBody>
      </p:sp>
      <p:graphicFrame>
        <p:nvGraphicFramePr>
          <p:cNvPr id="14" name="Table 13"/>
          <p:cNvGraphicFramePr>
            <a:graphicFrameLocks noGrp="1"/>
          </p:cNvGraphicFramePr>
          <p:nvPr/>
        </p:nvGraphicFramePr>
        <p:xfrm>
          <a:off x="3680847" y="2556585"/>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3" name="TextBox 2"/>
          <p:cNvSpPr txBox="1"/>
          <p:nvPr/>
        </p:nvSpPr>
        <p:spPr>
          <a:xfrm>
            <a:off x="3482247" y="5790528"/>
            <a:ext cx="1105111" cy="400110"/>
          </a:xfrm>
          <a:prstGeom prst="rect">
            <a:avLst/>
          </a:prstGeom>
          <a:noFill/>
          <a:ln>
            <a:solidFill>
              <a:srgbClr val="FF0000"/>
            </a:solidFill>
          </a:ln>
        </p:spPr>
        <p:txBody>
          <a:bodyPr wrap="none" rtlCol="0">
            <a:spAutoFit/>
          </a:bodyPr>
          <a:lstStyle/>
          <a:p>
            <a:r>
              <a:rPr lang="en-US" sz="2000" dirty="0"/>
              <a:t>v(swims)</a:t>
            </a:r>
          </a:p>
        </p:txBody>
      </p:sp>
      <p:graphicFrame>
        <p:nvGraphicFramePr>
          <p:cNvPr id="15" name="Table 14"/>
          <p:cNvGraphicFramePr>
            <a:graphicFrameLocks noGrp="1"/>
          </p:cNvGraphicFramePr>
          <p:nvPr/>
        </p:nvGraphicFramePr>
        <p:xfrm>
          <a:off x="6948407" y="2240505"/>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graphicFrame>
        <p:nvGraphicFramePr>
          <p:cNvPr id="16" name="Table 15"/>
          <p:cNvGraphicFramePr>
            <a:graphicFrameLocks noGrp="1"/>
          </p:cNvGraphicFramePr>
          <p:nvPr/>
        </p:nvGraphicFramePr>
        <p:xfrm>
          <a:off x="6948407" y="3254686"/>
          <a:ext cx="539980" cy="3055926"/>
        </p:xfrm>
        <a:graphic>
          <a:graphicData uri="http://schemas.openxmlformats.org/drawingml/2006/table">
            <a:tbl>
              <a:tblPr firstRow="1" bandRow="1">
                <a:tableStyleId>{5C22544A-7EE6-4342-B048-85BDC9FD1C3A}</a:tableStyleId>
              </a:tblPr>
              <a:tblGrid>
                <a:gridCol w="539980">
                  <a:extLst>
                    <a:ext uri="{9D8B030D-6E8A-4147-A177-3AD203B41FA5}">
                      <a16:colId xmlns:a16="http://schemas.microsoft.com/office/drawing/2014/main" val="2276462251"/>
                    </a:ext>
                  </a:extLst>
                </a:gridCol>
              </a:tblGrid>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7252172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2393278"/>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2176303"/>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7150161"/>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45942237"/>
                  </a:ext>
                </a:extLst>
              </a:tr>
              <a:tr h="509321">
                <a:tc>
                  <a:txBody>
                    <a:bodyPr/>
                    <a:lstStyle/>
                    <a:p>
                      <a:endParaRPr lang="en-US"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1824184"/>
                  </a:ext>
                </a:extLst>
              </a:tr>
            </a:tbl>
          </a:graphicData>
        </a:graphic>
      </p:graphicFrame>
      <p:sp>
        <p:nvSpPr>
          <p:cNvPr id="28" name="TextBox 27"/>
          <p:cNvSpPr txBox="1"/>
          <p:nvPr/>
        </p:nvSpPr>
        <p:spPr>
          <a:xfrm>
            <a:off x="7561375" y="2251480"/>
            <a:ext cx="939681" cy="400110"/>
          </a:xfrm>
          <a:prstGeom prst="rect">
            <a:avLst/>
          </a:prstGeom>
          <a:noFill/>
        </p:spPr>
        <p:txBody>
          <a:bodyPr wrap="none" rtlCol="0">
            <a:spAutoFit/>
          </a:bodyPr>
          <a:lstStyle/>
          <a:p>
            <a:r>
              <a:rPr lang="en-US" sz="2000" dirty="0"/>
              <a:t>p(man)</a:t>
            </a:r>
          </a:p>
        </p:txBody>
      </p:sp>
      <p:sp>
        <p:nvSpPr>
          <p:cNvPr id="29" name="TextBox 28"/>
          <p:cNvSpPr txBox="1"/>
          <p:nvPr/>
        </p:nvSpPr>
        <p:spPr>
          <a:xfrm>
            <a:off x="7561375" y="2758268"/>
            <a:ext cx="1254702" cy="400110"/>
          </a:xfrm>
          <a:prstGeom prst="rect">
            <a:avLst/>
          </a:prstGeom>
          <a:noFill/>
        </p:spPr>
        <p:txBody>
          <a:bodyPr wrap="none" rtlCol="0">
            <a:spAutoFit/>
          </a:bodyPr>
          <a:lstStyle/>
          <a:p>
            <a:r>
              <a:rPr lang="en-US" sz="2000" dirty="0"/>
              <a:t>p(woman)</a:t>
            </a:r>
          </a:p>
        </p:txBody>
      </p:sp>
      <p:sp>
        <p:nvSpPr>
          <p:cNvPr id="30" name="TextBox 29"/>
          <p:cNvSpPr txBox="1"/>
          <p:nvPr/>
        </p:nvSpPr>
        <p:spPr>
          <a:xfrm>
            <a:off x="7561375" y="3806824"/>
            <a:ext cx="973343" cy="400110"/>
          </a:xfrm>
          <a:prstGeom prst="rect">
            <a:avLst/>
          </a:prstGeom>
          <a:noFill/>
        </p:spPr>
        <p:txBody>
          <a:bodyPr wrap="none" rtlCol="0">
            <a:spAutoFit/>
          </a:bodyPr>
          <a:lstStyle/>
          <a:p>
            <a:r>
              <a:rPr lang="en-US" sz="2000" dirty="0"/>
              <a:t>p(child)</a:t>
            </a:r>
          </a:p>
        </p:txBody>
      </p:sp>
      <p:sp>
        <p:nvSpPr>
          <p:cNvPr id="31" name="TextBox 30"/>
          <p:cNvSpPr txBox="1"/>
          <p:nvPr/>
        </p:nvSpPr>
        <p:spPr>
          <a:xfrm>
            <a:off x="7561375" y="4822139"/>
            <a:ext cx="1428789" cy="400110"/>
          </a:xfrm>
          <a:prstGeom prst="rect">
            <a:avLst/>
          </a:prstGeom>
          <a:noFill/>
        </p:spPr>
        <p:txBody>
          <a:bodyPr wrap="none" rtlCol="0">
            <a:spAutoFit/>
          </a:bodyPr>
          <a:lstStyle/>
          <a:p>
            <a:r>
              <a:rPr lang="en-US" sz="2000" dirty="0"/>
              <a:t>p(crocodile)</a:t>
            </a:r>
          </a:p>
        </p:txBody>
      </p:sp>
      <p:sp>
        <p:nvSpPr>
          <p:cNvPr id="32" name="TextBox 31"/>
          <p:cNvSpPr txBox="1"/>
          <p:nvPr/>
        </p:nvSpPr>
        <p:spPr>
          <a:xfrm>
            <a:off x="7561375" y="4278632"/>
            <a:ext cx="1250663" cy="400110"/>
          </a:xfrm>
          <a:prstGeom prst="rect">
            <a:avLst/>
          </a:prstGeom>
          <a:noFill/>
        </p:spPr>
        <p:txBody>
          <a:bodyPr wrap="none" rtlCol="0">
            <a:spAutoFit/>
          </a:bodyPr>
          <a:lstStyle/>
          <a:p>
            <a:r>
              <a:rPr lang="en-US" sz="2000" dirty="0"/>
              <a:t>p(banana)</a:t>
            </a:r>
          </a:p>
        </p:txBody>
      </p:sp>
      <p:sp>
        <p:nvSpPr>
          <p:cNvPr id="33" name="TextBox 32"/>
          <p:cNvSpPr txBox="1"/>
          <p:nvPr/>
        </p:nvSpPr>
        <p:spPr>
          <a:xfrm>
            <a:off x="7531751" y="5790528"/>
            <a:ext cx="1309910" cy="400110"/>
          </a:xfrm>
          <a:prstGeom prst="rect">
            <a:avLst/>
          </a:prstGeom>
          <a:noFill/>
        </p:spPr>
        <p:txBody>
          <a:bodyPr wrap="none" rtlCol="0">
            <a:spAutoFit/>
          </a:bodyPr>
          <a:lstStyle/>
          <a:p>
            <a:r>
              <a:rPr lang="en-US" sz="2000" dirty="0"/>
              <a:t>p(concept)</a:t>
            </a:r>
          </a:p>
        </p:txBody>
      </p:sp>
      <p:sp>
        <p:nvSpPr>
          <p:cNvPr id="37" name="Left Brace 36"/>
          <p:cNvSpPr/>
          <p:nvPr/>
        </p:nvSpPr>
        <p:spPr>
          <a:xfrm>
            <a:off x="2125083" y="2556584"/>
            <a:ext cx="654844" cy="3055927"/>
          </a:xfrm>
          <a:prstGeom prst="leftBrace">
            <a:avLst>
              <a:gd name="adj1" fmla="val 32923"/>
              <a:gd name="adj2" fmla="val 50000"/>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8" name="TextBox 37"/>
          <p:cNvSpPr txBox="1"/>
          <p:nvPr/>
        </p:nvSpPr>
        <p:spPr>
          <a:xfrm>
            <a:off x="350948" y="3422827"/>
            <a:ext cx="1729898" cy="1323439"/>
          </a:xfrm>
          <a:prstGeom prst="rect">
            <a:avLst/>
          </a:prstGeom>
          <a:noFill/>
        </p:spPr>
        <p:txBody>
          <a:bodyPr wrap="square" rtlCol="0">
            <a:spAutoFit/>
          </a:bodyPr>
          <a:lstStyle/>
          <a:p>
            <a:pPr algn="ctr"/>
            <a:r>
              <a:rPr lang="en-US" sz="2000" dirty="0"/>
              <a:t>elements of the vector corresponding to “swims”</a:t>
            </a:r>
          </a:p>
        </p:txBody>
      </p:sp>
      <p:sp>
        <p:nvSpPr>
          <p:cNvPr id="4" name="Right Arrow 3"/>
          <p:cNvSpPr/>
          <p:nvPr/>
        </p:nvSpPr>
        <p:spPr>
          <a:xfrm>
            <a:off x="4808426" y="3366446"/>
            <a:ext cx="1540701" cy="1280865"/>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Logistic regression</a:t>
            </a:r>
          </a:p>
        </p:txBody>
      </p:sp>
      <p:sp>
        <p:nvSpPr>
          <p:cNvPr id="17" name="TextBox 16">
            <a:extLst>
              <a:ext uri="{FF2B5EF4-FFF2-40B4-BE49-F238E27FC236}">
                <a16:creationId xmlns:a16="http://schemas.microsoft.com/office/drawing/2014/main" id="{A391ABCA-7B28-7C4D-8D4D-311FE204FCBE}"/>
              </a:ext>
            </a:extLst>
          </p:cNvPr>
          <p:cNvSpPr txBox="1"/>
          <p:nvPr/>
        </p:nvSpPr>
        <p:spPr>
          <a:xfrm>
            <a:off x="10441451" y="4700213"/>
            <a:ext cx="1429752" cy="400110"/>
          </a:xfrm>
          <a:prstGeom prst="rect">
            <a:avLst/>
          </a:prstGeom>
          <a:noFill/>
        </p:spPr>
        <p:txBody>
          <a:bodyPr wrap="square" rtlCol="0">
            <a:spAutoFit/>
          </a:bodyPr>
          <a:lstStyle/>
          <a:p>
            <a:pPr algn="ctr"/>
            <a:r>
              <a:rPr lang="en-US" sz="2000" dirty="0"/>
              <a:t>closer to 1</a:t>
            </a:r>
          </a:p>
        </p:txBody>
      </p:sp>
      <p:cxnSp>
        <p:nvCxnSpPr>
          <p:cNvPr id="18" name="Straight Arrow Connector 17">
            <a:extLst>
              <a:ext uri="{FF2B5EF4-FFF2-40B4-BE49-F238E27FC236}">
                <a16:creationId xmlns:a16="http://schemas.microsoft.com/office/drawing/2014/main" id="{8AD2BA61-76AF-5443-8B08-AA560A7FF1A7}"/>
              </a:ext>
            </a:extLst>
          </p:cNvPr>
          <p:cNvCxnSpPr>
            <a:stCxn id="17" idx="1"/>
          </p:cNvCxnSpPr>
          <p:nvPr/>
        </p:nvCxnSpPr>
        <p:spPr>
          <a:xfrm flipH="1">
            <a:off x="8990164" y="4900268"/>
            <a:ext cx="1451287" cy="121926"/>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487402EE-E16A-3943-B234-BAD9B41E9C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18979623"/>
      </p:ext>
    </p:extLst>
  </p:cSld>
  <p:clrMapOvr>
    <a:masterClrMapping/>
  </p:clrMapOvr>
  <mc:AlternateContent xmlns:mc="http://schemas.openxmlformats.org/markup-compatibility/2006">
    <mc:Choice xmlns:p14="http://schemas.microsoft.com/office/powerpoint/2010/main" Requires="p14">
      <p:transition spd="slow" p14:dur="2000" advTm="15868"/>
    </mc:Choice>
    <mc:Fallback>
      <p:transition spd="slow" advTm="158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
</p:tagLst>
</file>

<file path=ppt/tags/tag2.xml><?xml version="1.0" encoding="utf-8"?>
<p:tagLst xmlns:a="http://schemas.openxmlformats.org/drawingml/2006/main" xmlns:r="http://schemas.openxmlformats.org/officeDocument/2006/relationships" xmlns:p="http://schemas.openxmlformats.org/presentationml/2006/main">
  <p:tag name="TIMING" val="|8.2"/>
</p:tagLst>
</file>

<file path=ppt/tags/tag3.xml><?xml version="1.0" encoding="utf-8"?>
<p:tagLst xmlns:a="http://schemas.openxmlformats.org/drawingml/2006/main" xmlns:r="http://schemas.openxmlformats.org/officeDocument/2006/relationships" xmlns:p="http://schemas.openxmlformats.org/presentationml/2006/main">
  <p:tag name="TIMING" val="|39.2"/>
</p:tagLst>
</file>

<file path=ppt/tags/tag4.xml><?xml version="1.0" encoding="utf-8"?>
<p:tagLst xmlns:a="http://schemas.openxmlformats.org/drawingml/2006/main" xmlns:r="http://schemas.openxmlformats.org/officeDocument/2006/relationships" xmlns:p="http://schemas.openxmlformats.org/presentationml/2006/main">
  <p:tag name="TIMING" val="|19.9"/>
</p:tagLst>
</file>

<file path=ppt/theme/theme1.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16x9_duke_ppt_3</Template>
  <TotalTime>17975</TotalTime>
  <Words>3978</Words>
  <Application>Microsoft Macintosh PowerPoint</Application>
  <PresentationFormat>Widescreen</PresentationFormat>
  <Paragraphs>499</Paragraphs>
  <Slides>29</Slides>
  <Notes>29</Notes>
  <HiddenSlides>0</HiddenSlides>
  <MMClips>29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Cambria Math</vt:lpstr>
      <vt:lpstr>Times New Roman</vt:lpstr>
      <vt:lpstr>2_Office Theme</vt:lpstr>
      <vt:lpstr>Learning Word Embeddings</vt:lpstr>
      <vt:lpstr>From sentence to sequence of vectors.</vt:lpstr>
      <vt:lpstr>Visualizing Word Embeddings</vt:lpstr>
      <vt:lpstr>How are word embeddings learned?</vt:lpstr>
      <vt:lpstr>PowerPoint Presentation</vt:lpstr>
      <vt:lpstr>So how do we learn spatial locations for each word?</vt:lpstr>
      <vt:lpstr>Predict Context Words from Input Words</vt:lpstr>
      <vt:lpstr>So how do we learn spatial locations for each word?</vt:lpstr>
      <vt:lpstr>So how do we learn spatial locations for each word?</vt:lpstr>
      <vt:lpstr>So how do we learn spatial locations for each word?</vt:lpstr>
      <vt:lpstr>Recall: Multi-Class Logistic Regression</vt:lpstr>
      <vt:lpstr>Recall: Multi-Class Logistic Regression</vt:lpstr>
      <vt:lpstr>Recall: Multi-Class Logistic Regression</vt:lpstr>
      <vt:lpstr>We want: word vectors that allow us to predict their likely context</vt:lpstr>
      <vt:lpstr>Predicting context words based on input words</vt:lpstr>
      <vt:lpstr>Predicting context words based on input words</vt:lpstr>
      <vt:lpstr>Predicting context words based on input words</vt:lpstr>
      <vt:lpstr>What’s the simplest model we can possibly use?</vt:lpstr>
      <vt:lpstr>What’s the simplest model we can possibly use?</vt:lpstr>
      <vt:lpstr>What’s the next simplest?</vt:lpstr>
      <vt:lpstr>OK, let’s try it: use a single hidden layer</vt:lpstr>
      <vt:lpstr>Use mini-batches of training examples; minimize cross-entropy loss</vt:lpstr>
      <vt:lpstr>Learn our parameters: Weight Matrices W and B</vt:lpstr>
      <vt:lpstr>Isn’t this the vector we were looking for?</vt:lpstr>
      <vt:lpstr>Let’s take a closer look at W</vt:lpstr>
      <vt:lpstr>Let’s take a closer look at W</vt:lpstr>
      <vt:lpstr>Let’s take a closer look at W</vt:lpstr>
      <vt:lpstr>We now have a distributed representation  of word meaning based on context</vt:lpstr>
      <vt:lpstr>Important 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Matthew Engelhard, M.D., Ph.D.</dc:creator>
  <cp:lastModifiedBy>Matthew Engelhard, M.D., Ph.D.</cp:lastModifiedBy>
  <cp:revision>305</cp:revision>
  <cp:lastPrinted>2016-07-31T03:57:51Z</cp:lastPrinted>
  <dcterms:created xsi:type="dcterms:W3CDTF">2016-07-12T20:05:41Z</dcterms:created>
  <dcterms:modified xsi:type="dcterms:W3CDTF">2021-07-07T20:02:41Z</dcterms:modified>
</cp:coreProperties>
</file>